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  <p:sldMasterId id="2147483673" r:id="rId6"/>
  </p:sldMasterIdLst>
  <p:notesMasterIdLst>
    <p:notesMasterId r:id="rId26"/>
  </p:notesMasterIdLst>
  <p:sldIdLst>
    <p:sldId id="428" r:id="rId7"/>
    <p:sldId id="356" r:id="rId8"/>
    <p:sldId id="391" r:id="rId9"/>
    <p:sldId id="413" r:id="rId10"/>
    <p:sldId id="419" r:id="rId11"/>
    <p:sldId id="421" r:id="rId12"/>
    <p:sldId id="414" r:id="rId13"/>
    <p:sldId id="424" r:id="rId14"/>
    <p:sldId id="446" r:id="rId15"/>
    <p:sldId id="447" r:id="rId16"/>
    <p:sldId id="440" r:id="rId17"/>
    <p:sldId id="427" r:id="rId18"/>
    <p:sldId id="257" r:id="rId19"/>
    <p:sldId id="439" r:id="rId20"/>
    <p:sldId id="441" r:id="rId21"/>
    <p:sldId id="443" r:id="rId22"/>
    <p:sldId id="444" r:id="rId23"/>
    <p:sldId id="445" r:id="rId24"/>
    <p:sldId id="442" r:id="rId25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  <a:srgbClr val="4472C4"/>
    <a:srgbClr val="F57F31"/>
    <a:srgbClr val="537CCB"/>
    <a:srgbClr val="F58034"/>
    <a:srgbClr val="4976CA"/>
    <a:srgbClr val="5C8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8" autoAdjust="0"/>
    <p:restoredTop sz="75088" autoAdjust="0"/>
  </p:normalViewPr>
  <p:slideViewPr>
    <p:cSldViewPr snapToGrid="0">
      <p:cViewPr varScale="1">
        <p:scale>
          <a:sx n="67" d="100"/>
          <a:sy n="67" d="100"/>
        </p:scale>
        <p:origin x="777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CD7B07-2B2E-4F5B-9FCE-E9B7F1680550}" type="doc">
      <dgm:prSet loTypeId="urn:microsoft.com/office/officeart/2005/8/layout/cycle8" loCatId="cycle" qsTypeId="urn:microsoft.com/office/officeart/2005/8/quickstyle/simple5" qsCatId="simple" csTypeId="urn:microsoft.com/office/officeart/2005/8/colors/colorful5" csCatId="colorful" phldr="1"/>
      <dgm:spPr/>
    </dgm:pt>
    <dgm:pt modelId="{E70F7E0C-04A7-4032-82AA-92BD8C9EB065}">
      <dgm:prSet phldrT="[Text]"/>
      <dgm:spPr>
        <a:solidFill>
          <a:srgbClr val="4CD0BC"/>
        </a:solidFill>
      </dgm:spPr>
      <dgm:t>
        <a:bodyPr/>
        <a:lstStyle/>
        <a:p>
          <a:pPr algn="l"/>
          <a:r>
            <a:rPr lang="en-GB" b="1">
              <a:solidFill>
                <a:schemeClr val="bg1"/>
              </a:solidFill>
            </a:rPr>
            <a:t>2. </a:t>
          </a:r>
          <a:r>
            <a:rPr lang="en-GB" b="1">
              <a:solidFill>
                <a:srgbClr val="FF0000"/>
              </a:solidFill>
            </a:rPr>
            <a:t>Protect </a:t>
          </a:r>
          <a:r>
            <a:rPr lang="en-GB"/>
            <a:t>and </a:t>
          </a:r>
          <a:r>
            <a:rPr lang="en-GB" b="1">
              <a:solidFill>
                <a:srgbClr val="FF0000"/>
              </a:solidFill>
            </a:rPr>
            <a:t>secure</a:t>
          </a:r>
          <a:r>
            <a:rPr lang="en-GB"/>
            <a:t> our core markets to </a:t>
          </a:r>
          <a:r>
            <a:rPr lang="en-GB" b="1">
              <a:solidFill>
                <a:srgbClr val="FF0000"/>
              </a:solidFill>
            </a:rPr>
            <a:t>sustain</a:t>
          </a:r>
          <a:r>
            <a:rPr lang="en-GB"/>
            <a:t> our charitable business</a:t>
          </a:r>
          <a:br>
            <a:rPr lang="en-GB"/>
          </a:br>
          <a:endParaRPr lang="en-GB" b="1">
            <a:solidFill>
              <a:srgbClr val="FF0000"/>
            </a:solidFill>
          </a:endParaRPr>
        </a:p>
      </dgm:t>
    </dgm:pt>
    <dgm:pt modelId="{98A0320D-AB64-4977-8B4A-EE4EB7EB3A77}" type="parTrans" cxnId="{8FE80456-C59D-4C94-8D16-E96500CD74C6}">
      <dgm:prSet/>
      <dgm:spPr/>
      <dgm:t>
        <a:bodyPr/>
        <a:lstStyle/>
        <a:p>
          <a:endParaRPr lang="en-GB"/>
        </a:p>
      </dgm:t>
    </dgm:pt>
    <dgm:pt modelId="{99619661-1EDB-465F-A298-4D1C20B83E7C}" type="sibTrans" cxnId="{8FE80456-C59D-4C94-8D16-E96500CD74C6}">
      <dgm:prSet/>
      <dgm:spPr/>
      <dgm:t>
        <a:bodyPr/>
        <a:lstStyle/>
        <a:p>
          <a:endParaRPr lang="en-GB"/>
        </a:p>
      </dgm:t>
    </dgm:pt>
    <dgm:pt modelId="{DD31BAE8-F163-4BBD-A40C-74241C7182E7}">
      <dgm:prSet phldrT="[Text]"/>
      <dgm:spPr>
        <a:solidFill>
          <a:srgbClr val="43C35F"/>
        </a:solidFill>
      </dgm:spPr>
      <dgm:t>
        <a:bodyPr/>
        <a:lstStyle/>
        <a:p>
          <a:pPr algn="l"/>
          <a:r>
            <a:rPr lang="en-GB" b="1">
              <a:solidFill>
                <a:schemeClr val="bg1"/>
              </a:solidFill>
            </a:rPr>
            <a:t>3. </a:t>
          </a:r>
          <a:r>
            <a:rPr lang="en-GB" b="1">
              <a:solidFill>
                <a:srgbClr val="FF0000"/>
              </a:solidFill>
            </a:rPr>
            <a:t>Diversify</a:t>
          </a:r>
          <a:r>
            <a:rPr lang="en-GB"/>
            <a:t> our offer in order to </a:t>
          </a:r>
          <a:r>
            <a:rPr lang="en-GB" b="1">
              <a:solidFill>
                <a:srgbClr val="FF0000"/>
              </a:solidFill>
            </a:rPr>
            <a:t>expand</a:t>
          </a:r>
          <a:r>
            <a:rPr lang="en-GB"/>
            <a:t> our reach and </a:t>
          </a:r>
          <a:r>
            <a:rPr lang="en-GB" b="1">
              <a:solidFill>
                <a:srgbClr val="FF0000"/>
              </a:solidFill>
            </a:rPr>
            <a:t>enhance</a:t>
          </a:r>
          <a:r>
            <a:rPr lang="en-GB"/>
            <a:t> our resilience</a:t>
          </a:r>
        </a:p>
      </dgm:t>
    </dgm:pt>
    <dgm:pt modelId="{86B593E4-B3C9-450B-B228-DE5EFF947BC6}" type="parTrans" cxnId="{A53A8517-9C40-403E-AFDF-67E5FF0C8881}">
      <dgm:prSet/>
      <dgm:spPr/>
      <dgm:t>
        <a:bodyPr/>
        <a:lstStyle/>
        <a:p>
          <a:endParaRPr lang="en-GB"/>
        </a:p>
      </dgm:t>
    </dgm:pt>
    <dgm:pt modelId="{FFFA8E8B-6EBC-43DC-BDF6-4444D27EB757}" type="sibTrans" cxnId="{A53A8517-9C40-403E-AFDF-67E5FF0C8881}">
      <dgm:prSet/>
      <dgm:spPr/>
      <dgm:t>
        <a:bodyPr/>
        <a:lstStyle/>
        <a:p>
          <a:endParaRPr lang="en-GB"/>
        </a:p>
      </dgm:t>
    </dgm:pt>
    <dgm:pt modelId="{01F8A4E4-A9CB-43AF-93CD-C607E9405194}">
      <dgm:prSet phldrT="[Text]"/>
      <dgm:spPr>
        <a:solidFill>
          <a:srgbClr val="70B244"/>
        </a:solidFill>
      </dgm:spPr>
      <dgm:t>
        <a:bodyPr/>
        <a:lstStyle/>
        <a:p>
          <a:pPr algn="r"/>
          <a:r>
            <a:rPr lang="en-GB" b="1">
              <a:solidFill>
                <a:schemeClr val="bg1"/>
              </a:solidFill>
            </a:rPr>
            <a:t>4. </a:t>
          </a:r>
          <a:r>
            <a:rPr lang="en-GB" b="1">
              <a:solidFill>
                <a:srgbClr val="FF0000"/>
              </a:solidFill>
            </a:rPr>
            <a:t>Promote</a:t>
          </a:r>
          <a:r>
            <a:rPr lang="en-GB"/>
            <a:t> the outdoors, environmental understanding and sustainability in order to </a:t>
          </a:r>
          <a:r>
            <a:rPr lang="en-GB" b="1">
              <a:solidFill>
                <a:srgbClr val="FF0000"/>
              </a:solidFill>
            </a:rPr>
            <a:t>influence</a:t>
          </a:r>
          <a:r>
            <a:rPr lang="en-GB"/>
            <a:t> behaviours</a:t>
          </a:r>
        </a:p>
      </dgm:t>
    </dgm:pt>
    <dgm:pt modelId="{A875B434-E300-4A77-9D7A-99D23F09CE55}" type="parTrans" cxnId="{C3FA055A-3B79-4ED4-A374-FBD3A3D5CE79}">
      <dgm:prSet/>
      <dgm:spPr/>
      <dgm:t>
        <a:bodyPr/>
        <a:lstStyle/>
        <a:p>
          <a:endParaRPr lang="en-GB"/>
        </a:p>
      </dgm:t>
    </dgm:pt>
    <dgm:pt modelId="{750AEA50-F28B-4CD6-A3AD-802C6EF4ED17}" type="sibTrans" cxnId="{C3FA055A-3B79-4ED4-A374-FBD3A3D5CE79}">
      <dgm:prSet/>
      <dgm:spPr/>
      <dgm:t>
        <a:bodyPr/>
        <a:lstStyle/>
        <a:p>
          <a:endParaRPr lang="en-GB"/>
        </a:p>
      </dgm:t>
    </dgm:pt>
    <dgm:pt modelId="{D0657191-0204-4171-B797-7FC6355BED8E}">
      <dgm:prSet phldrT="[Text]"/>
      <dgm:spPr>
        <a:solidFill>
          <a:srgbClr val="599CDB"/>
        </a:solidFill>
      </dgm:spPr>
      <dgm:t>
        <a:bodyPr/>
        <a:lstStyle/>
        <a:p>
          <a:pPr algn="r"/>
          <a:r>
            <a:rPr lang="en-GB" b="1">
              <a:solidFill>
                <a:schemeClr val="bg1"/>
              </a:solidFill>
            </a:rPr>
            <a:t>1. </a:t>
          </a:r>
          <a:r>
            <a:rPr lang="en-GB" b="1">
              <a:solidFill>
                <a:srgbClr val="FF0000"/>
              </a:solidFill>
            </a:rPr>
            <a:t>Optimise</a:t>
          </a:r>
          <a:r>
            <a:rPr lang="en-GB"/>
            <a:t> our processes and structures in order to </a:t>
          </a:r>
          <a:r>
            <a:rPr lang="en-GB" b="1">
              <a:solidFill>
                <a:srgbClr val="FF0000"/>
              </a:solidFill>
            </a:rPr>
            <a:t>enhance</a:t>
          </a:r>
          <a:r>
            <a:rPr lang="en-GB"/>
            <a:t> our </a:t>
          </a:r>
          <a:r>
            <a:rPr lang="en-GB" b="1">
              <a:solidFill>
                <a:srgbClr val="FF0000"/>
              </a:solidFill>
            </a:rPr>
            <a:t>efficiencies</a:t>
          </a:r>
          <a:endParaRPr lang="en-GB"/>
        </a:p>
      </dgm:t>
    </dgm:pt>
    <dgm:pt modelId="{A81B1599-FC14-4DEB-A6B1-6A4430875A58}" type="parTrans" cxnId="{EBA52EE5-DB27-42D5-986B-4436397E5EAE}">
      <dgm:prSet/>
      <dgm:spPr/>
      <dgm:t>
        <a:bodyPr/>
        <a:lstStyle/>
        <a:p>
          <a:endParaRPr lang="en-GB"/>
        </a:p>
      </dgm:t>
    </dgm:pt>
    <dgm:pt modelId="{4E3D8DFD-C396-403B-A557-82CBA44377AA}" type="sibTrans" cxnId="{EBA52EE5-DB27-42D5-986B-4436397E5EAE}">
      <dgm:prSet/>
      <dgm:spPr/>
      <dgm:t>
        <a:bodyPr/>
        <a:lstStyle/>
        <a:p>
          <a:endParaRPr lang="en-GB"/>
        </a:p>
      </dgm:t>
    </dgm:pt>
    <dgm:pt modelId="{E05593D0-2199-4D0E-9B1B-EA59099372D7}" type="pres">
      <dgm:prSet presAssocID="{2DCD7B07-2B2E-4F5B-9FCE-E9B7F1680550}" presName="compositeShape" presStyleCnt="0">
        <dgm:presLayoutVars>
          <dgm:chMax val="7"/>
          <dgm:dir/>
          <dgm:resizeHandles val="exact"/>
        </dgm:presLayoutVars>
      </dgm:prSet>
      <dgm:spPr/>
    </dgm:pt>
    <dgm:pt modelId="{72C23F77-C3D0-4BA3-80A4-16C7147F8FFD}" type="pres">
      <dgm:prSet presAssocID="{2DCD7B07-2B2E-4F5B-9FCE-E9B7F1680550}" presName="wedge1" presStyleLbl="node1" presStyleIdx="0" presStyleCnt="4"/>
      <dgm:spPr/>
    </dgm:pt>
    <dgm:pt modelId="{A0369995-9B98-4855-95E6-CA699C44F552}" type="pres">
      <dgm:prSet presAssocID="{2DCD7B07-2B2E-4F5B-9FCE-E9B7F1680550}" presName="dummy1a" presStyleCnt="0"/>
      <dgm:spPr/>
    </dgm:pt>
    <dgm:pt modelId="{AF0B5679-3E00-4907-AA1E-6A5F12DF6E7E}" type="pres">
      <dgm:prSet presAssocID="{2DCD7B07-2B2E-4F5B-9FCE-E9B7F1680550}" presName="dummy1b" presStyleCnt="0"/>
      <dgm:spPr/>
    </dgm:pt>
    <dgm:pt modelId="{579E2395-BC6A-43A8-ACD7-B20E5448EE88}" type="pres">
      <dgm:prSet presAssocID="{2DCD7B07-2B2E-4F5B-9FCE-E9B7F1680550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A8DA82E-9F61-4BF8-8D33-CC34ABC3FB44}" type="pres">
      <dgm:prSet presAssocID="{2DCD7B07-2B2E-4F5B-9FCE-E9B7F1680550}" presName="wedge2" presStyleLbl="node1" presStyleIdx="1" presStyleCnt="4"/>
      <dgm:spPr/>
    </dgm:pt>
    <dgm:pt modelId="{F2D0B5C3-2A62-42A9-9723-880FA1EB6800}" type="pres">
      <dgm:prSet presAssocID="{2DCD7B07-2B2E-4F5B-9FCE-E9B7F1680550}" presName="dummy2a" presStyleCnt="0"/>
      <dgm:spPr/>
    </dgm:pt>
    <dgm:pt modelId="{C2C031C8-BE3C-4BB7-A7B9-881C101542EF}" type="pres">
      <dgm:prSet presAssocID="{2DCD7B07-2B2E-4F5B-9FCE-E9B7F1680550}" presName="dummy2b" presStyleCnt="0"/>
      <dgm:spPr/>
    </dgm:pt>
    <dgm:pt modelId="{283A5F48-0054-49D8-8E08-D3BD86DDE0FA}" type="pres">
      <dgm:prSet presAssocID="{2DCD7B07-2B2E-4F5B-9FCE-E9B7F1680550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4294E3D-A6E3-4A66-B851-73C750EF4505}" type="pres">
      <dgm:prSet presAssocID="{2DCD7B07-2B2E-4F5B-9FCE-E9B7F1680550}" presName="wedge3" presStyleLbl="node1" presStyleIdx="2" presStyleCnt="4"/>
      <dgm:spPr/>
    </dgm:pt>
    <dgm:pt modelId="{06304F30-1217-4F79-8BC0-6470746E2956}" type="pres">
      <dgm:prSet presAssocID="{2DCD7B07-2B2E-4F5B-9FCE-E9B7F1680550}" presName="dummy3a" presStyleCnt="0"/>
      <dgm:spPr/>
    </dgm:pt>
    <dgm:pt modelId="{F9D01916-A141-446E-AB68-0A8CE78C7CEB}" type="pres">
      <dgm:prSet presAssocID="{2DCD7B07-2B2E-4F5B-9FCE-E9B7F1680550}" presName="dummy3b" presStyleCnt="0"/>
      <dgm:spPr/>
    </dgm:pt>
    <dgm:pt modelId="{3F4BFA0D-345A-4403-A28F-E2763225ED32}" type="pres">
      <dgm:prSet presAssocID="{2DCD7B07-2B2E-4F5B-9FCE-E9B7F1680550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EF35745-9480-4E7A-9B8F-BF03756EB9BA}" type="pres">
      <dgm:prSet presAssocID="{2DCD7B07-2B2E-4F5B-9FCE-E9B7F1680550}" presName="wedge4" presStyleLbl="node1" presStyleIdx="3" presStyleCnt="4"/>
      <dgm:spPr/>
    </dgm:pt>
    <dgm:pt modelId="{A5C21294-C670-468E-A86E-A73DC8789BF3}" type="pres">
      <dgm:prSet presAssocID="{2DCD7B07-2B2E-4F5B-9FCE-E9B7F1680550}" presName="dummy4a" presStyleCnt="0"/>
      <dgm:spPr/>
    </dgm:pt>
    <dgm:pt modelId="{8B070656-B4B1-45B5-84E6-0179FAF60B15}" type="pres">
      <dgm:prSet presAssocID="{2DCD7B07-2B2E-4F5B-9FCE-E9B7F1680550}" presName="dummy4b" presStyleCnt="0"/>
      <dgm:spPr/>
    </dgm:pt>
    <dgm:pt modelId="{D7BF9724-B568-4B92-A0C5-E8EE4946C575}" type="pres">
      <dgm:prSet presAssocID="{2DCD7B07-2B2E-4F5B-9FCE-E9B7F1680550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1B632850-B365-4F35-9F48-864928479B8A}" type="pres">
      <dgm:prSet presAssocID="{99619661-1EDB-465F-A298-4D1C20B83E7C}" presName="arrowWedge1" presStyleLbl="fgSibTrans2D1" presStyleIdx="0" presStyleCnt="4"/>
      <dgm:spPr>
        <a:solidFill>
          <a:srgbClr val="48CCB8"/>
        </a:solidFill>
      </dgm:spPr>
    </dgm:pt>
    <dgm:pt modelId="{CB65371C-9D13-4F2D-851E-C1DFFEEF36CF}" type="pres">
      <dgm:prSet presAssocID="{FFFA8E8B-6EBC-43DC-BDF6-4444D27EB757}" presName="arrowWedge2" presStyleLbl="fgSibTrans2D1" presStyleIdx="1" presStyleCnt="4"/>
      <dgm:spPr>
        <a:solidFill>
          <a:srgbClr val="43C35F"/>
        </a:solidFill>
      </dgm:spPr>
    </dgm:pt>
    <dgm:pt modelId="{A512CF68-A31F-4499-B3ED-49AB2969F1C5}" type="pres">
      <dgm:prSet presAssocID="{750AEA50-F28B-4CD6-A3AD-802C6EF4ED17}" presName="arrowWedge3" presStyleLbl="fgSibTrans2D1" presStyleIdx="2" presStyleCnt="4"/>
      <dgm:spPr>
        <a:solidFill>
          <a:srgbClr val="70B244"/>
        </a:solidFill>
      </dgm:spPr>
    </dgm:pt>
    <dgm:pt modelId="{1D39C6DA-3BD5-46A5-BA96-8CB81FEEDDFF}" type="pres">
      <dgm:prSet presAssocID="{4E3D8DFD-C396-403B-A557-82CBA44377AA}" presName="arrowWedge4" presStyleLbl="fgSibTrans2D1" presStyleIdx="3" presStyleCnt="4"/>
      <dgm:spPr>
        <a:solidFill>
          <a:srgbClr val="6BA4DB"/>
        </a:solidFill>
      </dgm:spPr>
    </dgm:pt>
  </dgm:ptLst>
  <dgm:cxnLst>
    <dgm:cxn modelId="{99632600-2177-417A-B4BA-487FDE1B28FA}" type="presOf" srcId="{DD31BAE8-F163-4BBD-A40C-74241C7182E7}" destId="{283A5F48-0054-49D8-8E08-D3BD86DDE0FA}" srcOrd="1" destOrd="0" presId="urn:microsoft.com/office/officeart/2005/8/layout/cycle8"/>
    <dgm:cxn modelId="{A53A8517-9C40-403E-AFDF-67E5FF0C8881}" srcId="{2DCD7B07-2B2E-4F5B-9FCE-E9B7F1680550}" destId="{DD31BAE8-F163-4BBD-A40C-74241C7182E7}" srcOrd="1" destOrd="0" parTransId="{86B593E4-B3C9-450B-B228-DE5EFF947BC6}" sibTransId="{FFFA8E8B-6EBC-43DC-BDF6-4444D27EB757}"/>
    <dgm:cxn modelId="{8FE80456-C59D-4C94-8D16-E96500CD74C6}" srcId="{2DCD7B07-2B2E-4F5B-9FCE-E9B7F1680550}" destId="{E70F7E0C-04A7-4032-82AA-92BD8C9EB065}" srcOrd="0" destOrd="0" parTransId="{98A0320D-AB64-4977-8B4A-EE4EB7EB3A77}" sibTransId="{99619661-1EDB-465F-A298-4D1C20B83E7C}"/>
    <dgm:cxn modelId="{C3FA055A-3B79-4ED4-A374-FBD3A3D5CE79}" srcId="{2DCD7B07-2B2E-4F5B-9FCE-E9B7F1680550}" destId="{01F8A4E4-A9CB-43AF-93CD-C607E9405194}" srcOrd="2" destOrd="0" parTransId="{A875B434-E300-4A77-9D7A-99D23F09CE55}" sibTransId="{750AEA50-F28B-4CD6-A3AD-802C6EF4ED17}"/>
    <dgm:cxn modelId="{52CF8383-0A08-4336-B144-40665D7D9936}" type="presOf" srcId="{D0657191-0204-4171-B797-7FC6355BED8E}" destId="{AEF35745-9480-4E7A-9B8F-BF03756EB9BA}" srcOrd="0" destOrd="0" presId="urn:microsoft.com/office/officeart/2005/8/layout/cycle8"/>
    <dgm:cxn modelId="{662BD392-7588-44D0-AFA8-67FD5CB052D0}" type="presOf" srcId="{2DCD7B07-2B2E-4F5B-9FCE-E9B7F1680550}" destId="{E05593D0-2199-4D0E-9B1B-EA59099372D7}" srcOrd="0" destOrd="0" presId="urn:microsoft.com/office/officeart/2005/8/layout/cycle8"/>
    <dgm:cxn modelId="{1994FD99-B4EB-4EFD-B199-771EAFDD52E6}" type="presOf" srcId="{01F8A4E4-A9CB-43AF-93CD-C607E9405194}" destId="{B4294E3D-A6E3-4A66-B851-73C750EF4505}" srcOrd="0" destOrd="0" presId="urn:microsoft.com/office/officeart/2005/8/layout/cycle8"/>
    <dgm:cxn modelId="{01536AD1-22BE-4A9B-B1B8-65507C292C56}" type="presOf" srcId="{E70F7E0C-04A7-4032-82AA-92BD8C9EB065}" destId="{579E2395-BC6A-43A8-ACD7-B20E5448EE88}" srcOrd="1" destOrd="0" presId="urn:microsoft.com/office/officeart/2005/8/layout/cycle8"/>
    <dgm:cxn modelId="{6A7AF8D7-825D-457C-8815-774CBB254912}" type="presOf" srcId="{D0657191-0204-4171-B797-7FC6355BED8E}" destId="{D7BF9724-B568-4B92-A0C5-E8EE4946C575}" srcOrd="1" destOrd="0" presId="urn:microsoft.com/office/officeart/2005/8/layout/cycle8"/>
    <dgm:cxn modelId="{EBA52EE5-DB27-42D5-986B-4436397E5EAE}" srcId="{2DCD7B07-2B2E-4F5B-9FCE-E9B7F1680550}" destId="{D0657191-0204-4171-B797-7FC6355BED8E}" srcOrd="3" destOrd="0" parTransId="{A81B1599-FC14-4DEB-A6B1-6A4430875A58}" sibTransId="{4E3D8DFD-C396-403B-A557-82CBA44377AA}"/>
    <dgm:cxn modelId="{22029CED-6352-4955-BD79-5866A8144630}" type="presOf" srcId="{E70F7E0C-04A7-4032-82AA-92BD8C9EB065}" destId="{72C23F77-C3D0-4BA3-80A4-16C7147F8FFD}" srcOrd="0" destOrd="0" presId="urn:microsoft.com/office/officeart/2005/8/layout/cycle8"/>
    <dgm:cxn modelId="{F8BC8AEF-2997-4319-9B9B-6C846FA2480C}" type="presOf" srcId="{01F8A4E4-A9CB-43AF-93CD-C607E9405194}" destId="{3F4BFA0D-345A-4403-A28F-E2763225ED32}" srcOrd="1" destOrd="0" presId="urn:microsoft.com/office/officeart/2005/8/layout/cycle8"/>
    <dgm:cxn modelId="{B6F1EBF9-6C8B-494F-9C82-D7CD1FF43096}" type="presOf" srcId="{DD31BAE8-F163-4BBD-A40C-74241C7182E7}" destId="{FA8DA82E-9F61-4BF8-8D33-CC34ABC3FB44}" srcOrd="0" destOrd="0" presId="urn:microsoft.com/office/officeart/2005/8/layout/cycle8"/>
    <dgm:cxn modelId="{FB32AD4A-30A7-4E4F-80E6-D3D7B9D20184}" type="presParOf" srcId="{E05593D0-2199-4D0E-9B1B-EA59099372D7}" destId="{72C23F77-C3D0-4BA3-80A4-16C7147F8FFD}" srcOrd="0" destOrd="0" presId="urn:microsoft.com/office/officeart/2005/8/layout/cycle8"/>
    <dgm:cxn modelId="{C1774E51-EA8A-4DA3-8737-074B3023C5BD}" type="presParOf" srcId="{E05593D0-2199-4D0E-9B1B-EA59099372D7}" destId="{A0369995-9B98-4855-95E6-CA699C44F552}" srcOrd="1" destOrd="0" presId="urn:microsoft.com/office/officeart/2005/8/layout/cycle8"/>
    <dgm:cxn modelId="{FD634930-19CF-437A-B146-3CC78BD94E48}" type="presParOf" srcId="{E05593D0-2199-4D0E-9B1B-EA59099372D7}" destId="{AF0B5679-3E00-4907-AA1E-6A5F12DF6E7E}" srcOrd="2" destOrd="0" presId="urn:microsoft.com/office/officeart/2005/8/layout/cycle8"/>
    <dgm:cxn modelId="{B26AE8B3-A101-4E59-8A97-6DF6F09D4C32}" type="presParOf" srcId="{E05593D0-2199-4D0E-9B1B-EA59099372D7}" destId="{579E2395-BC6A-43A8-ACD7-B20E5448EE88}" srcOrd="3" destOrd="0" presId="urn:microsoft.com/office/officeart/2005/8/layout/cycle8"/>
    <dgm:cxn modelId="{85B30873-F59F-4EF1-BFD6-DE416AC28DC8}" type="presParOf" srcId="{E05593D0-2199-4D0E-9B1B-EA59099372D7}" destId="{FA8DA82E-9F61-4BF8-8D33-CC34ABC3FB44}" srcOrd="4" destOrd="0" presId="urn:microsoft.com/office/officeart/2005/8/layout/cycle8"/>
    <dgm:cxn modelId="{73E7BB2B-DA73-440E-8833-F55CEFCF0319}" type="presParOf" srcId="{E05593D0-2199-4D0E-9B1B-EA59099372D7}" destId="{F2D0B5C3-2A62-42A9-9723-880FA1EB6800}" srcOrd="5" destOrd="0" presId="urn:microsoft.com/office/officeart/2005/8/layout/cycle8"/>
    <dgm:cxn modelId="{1F98AF03-261B-4B97-BBE4-92CF2FB8EA3E}" type="presParOf" srcId="{E05593D0-2199-4D0E-9B1B-EA59099372D7}" destId="{C2C031C8-BE3C-4BB7-A7B9-881C101542EF}" srcOrd="6" destOrd="0" presId="urn:microsoft.com/office/officeart/2005/8/layout/cycle8"/>
    <dgm:cxn modelId="{A6E84BCE-676D-4901-84E8-28CB8054C5C4}" type="presParOf" srcId="{E05593D0-2199-4D0E-9B1B-EA59099372D7}" destId="{283A5F48-0054-49D8-8E08-D3BD86DDE0FA}" srcOrd="7" destOrd="0" presId="urn:microsoft.com/office/officeart/2005/8/layout/cycle8"/>
    <dgm:cxn modelId="{B7C0A11E-599F-4F84-ADC0-EAF49C18AE56}" type="presParOf" srcId="{E05593D0-2199-4D0E-9B1B-EA59099372D7}" destId="{B4294E3D-A6E3-4A66-B851-73C750EF4505}" srcOrd="8" destOrd="0" presId="urn:microsoft.com/office/officeart/2005/8/layout/cycle8"/>
    <dgm:cxn modelId="{8B479CB6-6F74-44FD-8E4E-A0D05253703A}" type="presParOf" srcId="{E05593D0-2199-4D0E-9B1B-EA59099372D7}" destId="{06304F30-1217-4F79-8BC0-6470746E2956}" srcOrd="9" destOrd="0" presId="urn:microsoft.com/office/officeart/2005/8/layout/cycle8"/>
    <dgm:cxn modelId="{16705CB5-DF51-4A93-A51C-7ACFD6E360D7}" type="presParOf" srcId="{E05593D0-2199-4D0E-9B1B-EA59099372D7}" destId="{F9D01916-A141-446E-AB68-0A8CE78C7CEB}" srcOrd="10" destOrd="0" presId="urn:microsoft.com/office/officeart/2005/8/layout/cycle8"/>
    <dgm:cxn modelId="{A4987DFF-7E6E-4D32-87C5-6B1A2D2CB863}" type="presParOf" srcId="{E05593D0-2199-4D0E-9B1B-EA59099372D7}" destId="{3F4BFA0D-345A-4403-A28F-E2763225ED32}" srcOrd="11" destOrd="0" presId="urn:microsoft.com/office/officeart/2005/8/layout/cycle8"/>
    <dgm:cxn modelId="{C95DB1D2-696F-45A5-87CF-7D7DFC92060B}" type="presParOf" srcId="{E05593D0-2199-4D0E-9B1B-EA59099372D7}" destId="{AEF35745-9480-4E7A-9B8F-BF03756EB9BA}" srcOrd="12" destOrd="0" presId="urn:microsoft.com/office/officeart/2005/8/layout/cycle8"/>
    <dgm:cxn modelId="{044E9E4B-30F0-4180-8D69-8ADCEECC7B1F}" type="presParOf" srcId="{E05593D0-2199-4D0E-9B1B-EA59099372D7}" destId="{A5C21294-C670-468E-A86E-A73DC8789BF3}" srcOrd="13" destOrd="0" presId="urn:microsoft.com/office/officeart/2005/8/layout/cycle8"/>
    <dgm:cxn modelId="{7336A12A-A9CA-4DE2-885D-D5C4400451ED}" type="presParOf" srcId="{E05593D0-2199-4D0E-9B1B-EA59099372D7}" destId="{8B070656-B4B1-45B5-84E6-0179FAF60B15}" srcOrd="14" destOrd="0" presId="urn:microsoft.com/office/officeart/2005/8/layout/cycle8"/>
    <dgm:cxn modelId="{3809BABB-E5D6-4BAA-98A1-E9139DDDC8A4}" type="presParOf" srcId="{E05593D0-2199-4D0E-9B1B-EA59099372D7}" destId="{D7BF9724-B568-4B92-A0C5-E8EE4946C575}" srcOrd="15" destOrd="0" presId="urn:microsoft.com/office/officeart/2005/8/layout/cycle8"/>
    <dgm:cxn modelId="{856B4F50-4BAA-4C4B-8DEC-2423D78CB97A}" type="presParOf" srcId="{E05593D0-2199-4D0E-9B1B-EA59099372D7}" destId="{1B632850-B365-4F35-9F48-864928479B8A}" srcOrd="16" destOrd="0" presId="urn:microsoft.com/office/officeart/2005/8/layout/cycle8"/>
    <dgm:cxn modelId="{40519062-F849-4554-8FDD-2B96A0E9C470}" type="presParOf" srcId="{E05593D0-2199-4D0E-9B1B-EA59099372D7}" destId="{CB65371C-9D13-4F2D-851E-C1DFFEEF36CF}" srcOrd="17" destOrd="0" presId="urn:microsoft.com/office/officeart/2005/8/layout/cycle8"/>
    <dgm:cxn modelId="{141F971A-9331-490F-966B-B4C541A319B6}" type="presParOf" srcId="{E05593D0-2199-4D0E-9B1B-EA59099372D7}" destId="{A512CF68-A31F-4499-B3ED-49AB2969F1C5}" srcOrd="18" destOrd="0" presId="urn:microsoft.com/office/officeart/2005/8/layout/cycle8"/>
    <dgm:cxn modelId="{F4E7D56E-5F60-4CD3-8C33-0FAD12733A2A}" type="presParOf" srcId="{E05593D0-2199-4D0E-9B1B-EA59099372D7}" destId="{1D39C6DA-3BD5-46A5-BA96-8CB81FEEDDFF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C23F77-C3D0-4BA3-80A4-16C7147F8FFD}">
      <dsp:nvSpPr>
        <dsp:cNvPr id="0" name=""/>
        <dsp:cNvSpPr/>
      </dsp:nvSpPr>
      <dsp:spPr>
        <a:xfrm>
          <a:off x="2117415" y="445501"/>
          <a:ext cx="5908059" cy="5908059"/>
        </a:xfrm>
        <a:prstGeom prst="pie">
          <a:avLst>
            <a:gd name="adj1" fmla="val 16200000"/>
            <a:gd name="adj2" fmla="val 0"/>
          </a:avLst>
        </a:prstGeom>
        <a:solidFill>
          <a:srgbClr val="4CD0BC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>
              <a:solidFill>
                <a:schemeClr val="bg1"/>
              </a:solidFill>
            </a:rPr>
            <a:t>2. </a:t>
          </a:r>
          <a:r>
            <a:rPr lang="en-GB" sz="1700" b="1" kern="1200">
              <a:solidFill>
                <a:srgbClr val="FF0000"/>
              </a:solidFill>
            </a:rPr>
            <a:t>Protect </a:t>
          </a:r>
          <a:r>
            <a:rPr lang="en-GB" sz="1700" kern="1200"/>
            <a:t>and </a:t>
          </a:r>
          <a:r>
            <a:rPr lang="en-GB" sz="1700" b="1" kern="1200">
              <a:solidFill>
                <a:srgbClr val="FF0000"/>
              </a:solidFill>
            </a:rPr>
            <a:t>secure</a:t>
          </a:r>
          <a:r>
            <a:rPr lang="en-GB" sz="1700" kern="1200"/>
            <a:t> our core markets to </a:t>
          </a:r>
          <a:r>
            <a:rPr lang="en-GB" sz="1700" b="1" kern="1200">
              <a:solidFill>
                <a:srgbClr val="FF0000"/>
              </a:solidFill>
            </a:rPr>
            <a:t>sustain</a:t>
          </a:r>
          <a:r>
            <a:rPr lang="en-GB" sz="1700" kern="1200"/>
            <a:t> our charitable business</a:t>
          </a:r>
          <a:br>
            <a:rPr lang="en-GB" sz="1700" kern="1200"/>
          </a:br>
          <a:endParaRPr lang="en-GB" sz="1700" b="1" kern="1200">
            <a:solidFill>
              <a:srgbClr val="FF0000"/>
            </a:solidFill>
          </a:endParaRPr>
        </a:p>
      </dsp:txBody>
      <dsp:txXfrm>
        <a:off x="5253610" y="1670016"/>
        <a:ext cx="2180355" cy="1617682"/>
      </dsp:txXfrm>
    </dsp:sp>
    <dsp:sp modelId="{FA8DA82E-9F61-4BF8-8D33-CC34ABC3FB44}">
      <dsp:nvSpPr>
        <dsp:cNvPr id="0" name=""/>
        <dsp:cNvSpPr/>
      </dsp:nvSpPr>
      <dsp:spPr>
        <a:xfrm>
          <a:off x="2117415" y="643843"/>
          <a:ext cx="5908059" cy="5908059"/>
        </a:xfrm>
        <a:prstGeom prst="pie">
          <a:avLst>
            <a:gd name="adj1" fmla="val 0"/>
            <a:gd name="adj2" fmla="val 5400000"/>
          </a:avLst>
        </a:prstGeom>
        <a:solidFill>
          <a:srgbClr val="43C35F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>
              <a:solidFill>
                <a:schemeClr val="bg1"/>
              </a:solidFill>
            </a:rPr>
            <a:t>3. </a:t>
          </a:r>
          <a:r>
            <a:rPr lang="en-GB" sz="1700" b="1" kern="1200">
              <a:solidFill>
                <a:srgbClr val="FF0000"/>
              </a:solidFill>
            </a:rPr>
            <a:t>Diversify</a:t>
          </a:r>
          <a:r>
            <a:rPr lang="en-GB" sz="1700" kern="1200"/>
            <a:t> our offer in order to </a:t>
          </a:r>
          <a:r>
            <a:rPr lang="en-GB" sz="1700" b="1" kern="1200">
              <a:solidFill>
                <a:srgbClr val="FF0000"/>
              </a:solidFill>
            </a:rPr>
            <a:t>expand</a:t>
          </a:r>
          <a:r>
            <a:rPr lang="en-GB" sz="1700" kern="1200"/>
            <a:t> our reach and </a:t>
          </a:r>
          <a:r>
            <a:rPr lang="en-GB" sz="1700" b="1" kern="1200">
              <a:solidFill>
                <a:srgbClr val="FF0000"/>
              </a:solidFill>
            </a:rPr>
            <a:t>enhance</a:t>
          </a:r>
          <a:r>
            <a:rPr lang="en-GB" sz="1700" kern="1200"/>
            <a:t> our resilience</a:t>
          </a:r>
        </a:p>
      </dsp:txBody>
      <dsp:txXfrm>
        <a:off x="5253610" y="3709704"/>
        <a:ext cx="2180355" cy="1617682"/>
      </dsp:txXfrm>
    </dsp:sp>
    <dsp:sp modelId="{B4294E3D-A6E3-4A66-B851-73C750EF4505}">
      <dsp:nvSpPr>
        <dsp:cNvPr id="0" name=""/>
        <dsp:cNvSpPr/>
      </dsp:nvSpPr>
      <dsp:spPr>
        <a:xfrm>
          <a:off x="1919073" y="643843"/>
          <a:ext cx="5908059" cy="5908059"/>
        </a:xfrm>
        <a:prstGeom prst="pie">
          <a:avLst>
            <a:gd name="adj1" fmla="val 5400000"/>
            <a:gd name="adj2" fmla="val 10800000"/>
          </a:avLst>
        </a:prstGeom>
        <a:solidFill>
          <a:srgbClr val="70B244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>
              <a:solidFill>
                <a:schemeClr val="bg1"/>
              </a:solidFill>
            </a:rPr>
            <a:t>4. </a:t>
          </a:r>
          <a:r>
            <a:rPr lang="en-GB" sz="1700" b="1" kern="1200">
              <a:solidFill>
                <a:srgbClr val="FF0000"/>
              </a:solidFill>
            </a:rPr>
            <a:t>Promote</a:t>
          </a:r>
          <a:r>
            <a:rPr lang="en-GB" sz="1700" kern="1200"/>
            <a:t> the outdoors, environmental understanding and sustainability in order to </a:t>
          </a:r>
          <a:r>
            <a:rPr lang="en-GB" sz="1700" b="1" kern="1200">
              <a:solidFill>
                <a:srgbClr val="FF0000"/>
              </a:solidFill>
            </a:rPr>
            <a:t>influence</a:t>
          </a:r>
          <a:r>
            <a:rPr lang="en-GB" sz="1700" kern="1200"/>
            <a:t> behaviours</a:t>
          </a:r>
        </a:p>
      </dsp:txBody>
      <dsp:txXfrm>
        <a:off x="2510582" y="3709704"/>
        <a:ext cx="2180355" cy="1617682"/>
      </dsp:txXfrm>
    </dsp:sp>
    <dsp:sp modelId="{AEF35745-9480-4E7A-9B8F-BF03756EB9BA}">
      <dsp:nvSpPr>
        <dsp:cNvPr id="0" name=""/>
        <dsp:cNvSpPr/>
      </dsp:nvSpPr>
      <dsp:spPr>
        <a:xfrm>
          <a:off x="1919073" y="445501"/>
          <a:ext cx="5908059" cy="5908059"/>
        </a:xfrm>
        <a:prstGeom prst="pie">
          <a:avLst>
            <a:gd name="adj1" fmla="val 10800000"/>
            <a:gd name="adj2" fmla="val 16200000"/>
          </a:avLst>
        </a:prstGeom>
        <a:solidFill>
          <a:srgbClr val="599CDB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>
              <a:solidFill>
                <a:schemeClr val="bg1"/>
              </a:solidFill>
            </a:rPr>
            <a:t>1. </a:t>
          </a:r>
          <a:r>
            <a:rPr lang="en-GB" sz="1700" b="1" kern="1200">
              <a:solidFill>
                <a:srgbClr val="FF0000"/>
              </a:solidFill>
            </a:rPr>
            <a:t>Optimise</a:t>
          </a:r>
          <a:r>
            <a:rPr lang="en-GB" sz="1700" kern="1200"/>
            <a:t> our processes and structures in order to </a:t>
          </a:r>
          <a:r>
            <a:rPr lang="en-GB" sz="1700" b="1" kern="1200">
              <a:solidFill>
                <a:srgbClr val="FF0000"/>
              </a:solidFill>
            </a:rPr>
            <a:t>enhance</a:t>
          </a:r>
          <a:r>
            <a:rPr lang="en-GB" sz="1700" kern="1200"/>
            <a:t> our </a:t>
          </a:r>
          <a:r>
            <a:rPr lang="en-GB" sz="1700" b="1" kern="1200">
              <a:solidFill>
                <a:srgbClr val="FF0000"/>
              </a:solidFill>
            </a:rPr>
            <a:t>efficiencies</a:t>
          </a:r>
          <a:endParaRPr lang="en-GB" sz="1700" kern="1200"/>
        </a:p>
      </dsp:txBody>
      <dsp:txXfrm>
        <a:off x="2510582" y="1670016"/>
        <a:ext cx="2180355" cy="1617682"/>
      </dsp:txXfrm>
    </dsp:sp>
    <dsp:sp modelId="{1B632850-B365-4F35-9F48-864928479B8A}">
      <dsp:nvSpPr>
        <dsp:cNvPr id="0" name=""/>
        <dsp:cNvSpPr/>
      </dsp:nvSpPr>
      <dsp:spPr>
        <a:xfrm>
          <a:off x="1751678" y="79764"/>
          <a:ext cx="6639533" cy="6639533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rgbClr val="48CCB8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B65371C-9D13-4F2D-851E-C1DFFEEF36CF}">
      <dsp:nvSpPr>
        <dsp:cNvPr id="0" name=""/>
        <dsp:cNvSpPr/>
      </dsp:nvSpPr>
      <dsp:spPr>
        <a:xfrm>
          <a:off x="1751678" y="278106"/>
          <a:ext cx="6639533" cy="6639533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rgbClr val="43C35F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512CF68-A31F-4499-B3ED-49AB2969F1C5}">
      <dsp:nvSpPr>
        <dsp:cNvPr id="0" name=""/>
        <dsp:cNvSpPr/>
      </dsp:nvSpPr>
      <dsp:spPr>
        <a:xfrm>
          <a:off x="1553336" y="278106"/>
          <a:ext cx="6639533" cy="6639533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rgbClr val="70B244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D39C6DA-3BD5-46A5-BA96-8CB81FEEDDFF}">
      <dsp:nvSpPr>
        <dsp:cNvPr id="0" name=""/>
        <dsp:cNvSpPr/>
      </dsp:nvSpPr>
      <dsp:spPr>
        <a:xfrm>
          <a:off x="1553336" y="79764"/>
          <a:ext cx="6639533" cy="6639533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rgbClr val="6BA4DB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603E2-F63D-48B6-90D4-4D1FB94E9828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51389"/>
            <a:ext cx="5438775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E6E35-3396-4599-AEAB-F46D7639F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472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E6E35-3396-4599-AEAB-F46D7639FB2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540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E6E35-3396-4599-AEAB-F46D7639FB2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278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E6E35-3396-4599-AEAB-F46D7639FB2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895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E6E35-3396-4599-AEAB-F46D7639FB2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352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E6E35-3396-4599-AEAB-F46D7639FB22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871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06D32-1E08-4BF4-A61A-7BE0AEADF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85A22B-97FE-418F-ABCC-F3BD305213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870D4-0D32-4106-AE48-23F5B7C5F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48641-EC8D-4975-958F-0E3D7F431099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27617-6159-4647-90C3-E5A3762DB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0866D-9834-4EBB-8FEF-E9681EB6A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B2AB-407D-4DF0-8136-64777320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027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F2CBB-4340-4580-99B3-11776D7CA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8616B9-94FF-4123-98F0-B7AF4C58F4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70F07-4728-4BA5-AC45-AD5272A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48641-EC8D-4975-958F-0E3D7F431099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E3ED6-08CB-4817-870A-119462AE4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9352A-4163-47B1-BBD3-918B6FDE6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B2AB-407D-4DF0-8136-64777320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929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734E67-ABA9-423E-ABB8-F8A5134193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E05FAD-396E-485D-B956-EFFC7AF271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C15CEA-2A39-41D2-A7C1-A8463158C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48641-EC8D-4975-958F-0E3D7F431099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92121A-740A-4FCE-9CB4-837188CA1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8CC98-83B4-492B-9DA3-4565378BD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B2AB-407D-4DF0-8136-64777320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85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623240"/>
          </a:xfrm>
        </p:spPr>
        <p:txBody>
          <a:bodyPr anchor="b"/>
          <a:lstStyle>
            <a:lvl1pPr algn="ctr">
              <a:defRPr sz="6000" b="0" baseline="0">
                <a:solidFill>
                  <a:srgbClr val="A2AA1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/>
              <a:t>Presentation Title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12191999" cy="365125"/>
          </a:xfrm>
        </p:spPr>
        <p:txBody>
          <a:bodyPr/>
          <a:lstStyle/>
          <a:p>
            <a:r>
              <a:rPr lang="en-GB">
                <a:solidFill>
                  <a:srgbClr val="A2AA1F"/>
                </a:solidFill>
              </a:rPr>
              <a:t>FSC Values: </a:t>
            </a:r>
            <a:r>
              <a:rPr lang="en-GB">
                <a:solidFill>
                  <a:srgbClr val="007477"/>
                </a:solidFill>
              </a:rPr>
              <a:t>delivering first hand experiences, providing opportunities for everyone, sustainability for the future, a caring attitude                                                     </a:t>
            </a:r>
            <a:r>
              <a:rPr lang="en-GB">
                <a:solidFill>
                  <a:srgbClr val="A2AA1F"/>
                </a:solidFill>
              </a:rPr>
              <a:t>www.field-studies-council.org</a:t>
            </a:r>
            <a:endParaRPr lang="en-US">
              <a:solidFill>
                <a:srgbClr val="A2AA1F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9954126" y="6355389"/>
            <a:ext cx="2237874" cy="0"/>
          </a:xfrm>
          <a:prstGeom prst="line">
            <a:avLst/>
          </a:prstGeom>
          <a:ln w="19050">
            <a:solidFill>
              <a:srgbClr val="A2AA1F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220" y="1880588"/>
            <a:ext cx="2815557" cy="1060222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1" y="6355389"/>
            <a:ext cx="9777662" cy="0"/>
          </a:xfrm>
          <a:prstGeom prst="line">
            <a:avLst/>
          </a:prstGeom>
          <a:ln w="19050">
            <a:solidFill>
              <a:srgbClr val="007477">
                <a:alpha val="7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221" y="-490244"/>
            <a:ext cx="3352800" cy="461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984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26890-043B-43F5-8BA5-7BD7DC40E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0EAFE7-CA83-489E-90AB-0CD6C617C2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A51146-E984-471A-8315-83CDC5338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AB64-D091-47DF-A215-404E708D2C4F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6FCDF-F10F-49E0-9FC7-A6164D942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75976-3250-4731-836B-E6D07927B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D6CF-7DA2-42B2-8421-85346739B2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506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165CB-309A-4D2B-91CB-BB7D168A7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B840B-1645-4D5B-AA67-4EA9BDE9F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91D03-D45C-4178-848C-A8DCCEA0F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AB64-D091-47DF-A215-404E708D2C4F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DF87F-AF3C-41CA-8E44-4E6948EE6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5DA05-D9E0-429E-BCE4-0B709BAA1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D6CF-7DA2-42B2-8421-85346739B2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63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7F6E4-4436-4BC1-A5AF-F0A618263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292576-543E-4F82-9CEC-2BBD5C65C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7AAD5-A405-475C-969D-00A77D55C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AB64-D091-47DF-A215-404E708D2C4F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398D7E-AA6C-43D1-9B19-7D3617F69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E0912-A5BE-4479-9E66-06A410C3D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D6CF-7DA2-42B2-8421-85346739B2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148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2F694-6BE5-451D-BBF5-F6C73C438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36A69-B031-49A1-981E-250D068324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80447B-614A-4B33-910D-EDFC848537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85EE56-ECC9-4D65-86DD-117851FC3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AB64-D091-47DF-A215-404E708D2C4F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5FC63-4D0B-4C02-A895-EE85C1029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D2DFA9-1DD6-4008-A94A-D90359E05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D6CF-7DA2-42B2-8421-85346739B2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141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3E4AC-078E-4764-AFDF-EDC897DA4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FAD45D-A4B9-42C4-A3EA-F85C22E2D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50FE83-AAB0-4DB6-A50B-6A691C831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521402-F889-4463-86EF-61BEB964E1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1CA68B-BD4C-4692-8BF5-C6F8A5EDC8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1F908B-CFCA-4371-AF08-0262215C5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AB64-D091-47DF-A215-404E708D2C4F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BCCCB7-6FCF-4EFF-A86E-5FEDFB5F1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BF9596-8390-4854-9FDD-703CCECB8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D6CF-7DA2-42B2-8421-85346739B2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014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593D4-E2B7-46FA-AA12-B72BC02E7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56804D-F616-4A1A-A7F0-57290B6AE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AB64-D091-47DF-A215-404E708D2C4F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253C4F-8A9B-4315-9193-95A8C00B7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DCF12F-1A7D-4B76-946E-688C19DED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D6CF-7DA2-42B2-8421-85346739B2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2733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1E7CD9-327D-4936-A97C-56D7AC1C1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AB64-D091-47DF-A215-404E708D2C4F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BF5011-41FB-4A4E-BB84-BC64AF423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58C2A3-3742-441E-A93D-FF248C1F0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D6CF-7DA2-42B2-8421-85346739B2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780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BAB14-3884-4DF4-937A-2D7FE83DA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08D62-E921-4E53-A5D4-026244599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3F3680-80F0-40FF-B369-EB26E6C07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48641-EC8D-4975-958F-0E3D7F431099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6B1254-8909-420C-B413-B78CCBC28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E5E8B-D79E-43B2-9DA7-A7EA43C4D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B2AB-407D-4DF0-8136-64777320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8450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46F01-2936-4389-A940-86099CD21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48F47-8E98-4E1D-A9E2-047F4DB19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3C3A4E-4BC8-4480-B284-ACE093793A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73BDB1-3FA9-4094-A365-89E07AB7D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AB64-D091-47DF-A215-404E708D2C4F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121C5A-C584-4C33-B701-33B3AAF4A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0B8C63-4B04-48D3-9C66-5F47014A5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D6CF-7DA2-42B2-8421-85346739B2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6924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4FDD3-25A4-4C4A-87C3-1AEAAF91C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32C611-66D8-4E8C-BCF1-E51F2CC676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72C3A5-CE13-45B7-A461-92EE5A6812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50CA54-677E-43A0-B0A2-FF7138F61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AB64-D091-47DF-A215-404E708D2C4F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E365BF-42DE-4C05-B1D5-19687E275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4833DA-B118-4F3B-81E3-2D60CFDEB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D6CF-7DA2-42B2-8421-85346739B2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3018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E5339-C758-4B6D-A030-4BD73C31C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FF349D-2C81-4BC3-AA5E-AF8CAF718E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C31DB-F7B2-4494-AF76-0242E38EC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AB64-D091-47DF-A215-404E708D2C4F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412A7-5C0F-4ABA-A4EB-3894F29F3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DE62F-C254-4ECB-B8C8-EA12E24CB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D6CF-7DA2-42B2-8421-85346739B2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1339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C698F6-9456-4576-89A2-6159D420CB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7BD868-ABCC-4ECA-B94B-21B2735980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8A03FD-8A38-4B12-A66E-23DF45145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AB64-D091-47DF-A215-404E708D2C4F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1C2223-AB62-440D-B079-57C737824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BA1358-8D4D-4BC5-90B1-8CFB8C95E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D6CF-7DA2-42B2-8421-85346739B2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9401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26890-043B-43F5-8BA5-7BD7DC40E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0EAFE7-CA83-489E-90AB-0CD6C617C2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A51146-E984-471A-8315-83CDC5338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AB64-D091-47DF-A215-404E708D2C4F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6FCDF-F10F-49E0-9FC7-A6164D942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75976-3250-4731-836B-E6D07927B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D6CF-7DA2-42B2-8421-85346739B2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7134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165CB-309A-4D2B-91CB-BB7D168A7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B840B-1645-4D5B-AA67-4EA9BDE9F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91D03-D45C-4178-848C-A8DCCEA0F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AB64-D091-47DF-A215-404E708D2C4F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DF87F-AF3C-41CA-8E44-4E6948EE6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5DA05-D9E0-429E-BCE4-0B709BAA1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D6CF-7DA2-42B2-8421-85346739B2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4898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7F6E4-4436-4BC1-A5AF-F0A618263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292576-543E-4F82-9CEC-2BBD5C65C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7AAD5-A405-475C-969D-00A77D55C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AB64-D091-47DF-A215-404E708D2C4F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398D7E-AA6C-43D1-9B19-7D3617F69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E0912-A5BE-4479-9E66-06A410C3D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D6CF-7DA2-42B2-8421-85346739B2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10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2F694-6BE5-451D-BBF5-F6C73C438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36A69-B031-49A1-981E-250D068324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80447B-614A-4B33-910D-EDFC848537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85EE56-ECC9-4D65-86DD-117851FC3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AB64-D091-47DF-A215-404E708D2C4F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5FC63-4D0B-4C02-A895-EE85C1029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D2DFA9-1DD6-4008-A94A-D90359E05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D6CF-7DA2-42B2-8421-85346739B2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8217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3E4AC-078E-4764-AFDF-EDC897DA4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FAD45D-A4B9-42C4-A3EA-F85C22E2D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50FE83-AAB0-4DB6-A50B-6A691C831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521402-F889-4463-86EF-61BEB964E1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1CA68B-BD4C-4692-8BF5-C6F8A5EDC8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1F908B-CFCA-4371-AF08-0262215C5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AB64-D091-47DF-A215-404E708D2C4F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BCCCB7-6FCF-4EFF-A86E-5FEDFB5F1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BF9596-8390-4854-9FDD-703CCECB8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D6CF-7DA2-42B2-8421-85346739B2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4066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593D4-E2B7-46FA-AA12-B72BC02E7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56804D-F616-4A1A-A7F0-57290B6AE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AB64-D091-47DF-A215-404E708D2C4F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253C4F-8A9B-4315-9193-95A8C00B7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DCF12F-1A7D-4B76-946E-688C19DED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D6CF-7DA2-42B2-8421-85346739B2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534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7F607-9536-4C78-AB79-AC6403C58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6E0F51-52DE-44A2-89C4-83A2EF7C7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C114FC-3884-4237-9C5A-D07CBDA50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48641-EC8D-4975-958F-0E3D7F431099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21107-F877-498B-AFC4-E9396F8ED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69D56-20EF-4A38-9867-1C189C5E0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B2AB-407D-4DF0-8136-64777320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6918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1E7CD9-327D-4936-A97C-56D7AC1C1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AB64-D091-47DF-A215-404E708D2C4F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BF5011-41FB-4A4E-BB84-BC64AF423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58C2A3-3742-441E-A93D-FF248C1F0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D6CF-7DA2-42B2-8421-85346739B2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7830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46F01-2936-4389-A940-86099CD21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48F47-8E98-4E1D-A9E2-047F4DB19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3C3A4E-4BC8-4480-B284-ACE093793A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73BDB1-3FA9-4094-A365-89E07AB7D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AB64-D091-47DF-A215-404E708D2C4F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121C5A-C584-4C33-B701-33B3AAF4A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0B8C63-4B04-48D3-9C66-5F47014A5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D6CF-7DA2-42B2-8421-85346739B2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8376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4FDD3-25A4-4C4A-87C3-1AEAAF91C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32C611-66D8-4E8C-BCF1-E51F2CC676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72C3A5-CE13-45B7-A461-92EE5A6812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50CA54-677E-43A0-B0A2-FF7138F61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AB64-D091-47DF-A215-404E708D2C4F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E365BF-42DE-4C05-B1D5-19687E275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4833DA-B118-4F3B-81E3-2D60CFDEB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D6CF-7DA2-42B2-8421-85346739B2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5197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E5339-C758-4B6D-A030-4BD73C31C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FF349D-2C81-4BC3-AA5E-AF8CAF718E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C31DB-F7B2-4494-AF76-0242E38EC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AB64-D091-47DF-A215-404E708D2C4F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412A7-5C0F-4ABA-A4EB-3894F29F3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DE62F-C254-4ECB-B8C8-EA12E24CB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D6CF-7DA2-42B2-8421-85346739B2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2696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C698F6-9456-4576-89A2-6159D420CB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7BD868-ABCC-4ECA-B94B-21B2735980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8A03FD-8A38-4B12-A66E-23DF45145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AB64-D091-47DF-A215-404E708D2C4F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1C2223-AB62-440D-B079-57C737824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BA1358-8D4D-4BC5-90B1-8CFB8C95E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D6CF-7DA2-42B2-8421-85346739B2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2207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623240"/>
          </a:xfrm>
        </p:spPr>
        <p:txBody>
          <a:bodyPr anchor="b"/>
          <a:lstStyle>
            <a:lvl1pPr algn="ctr">
              <a:defRPr sz="6000" b="0" baseline="0">
                <a:solidFill>
                  <a:srgbClr val="A2AA1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/>
              <a:t>Presentation Title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12191999" cy="365125"/>
          </a:xfrm>
        </p:spPr>
        <p:txBody>
          <a:bodyPr/>
          <a:lstStyle/>
          <a:p>
            <a:r>
              <a:rPr lang="en-GB">
                <a:solidFill>
                  <a:srgbClr val="A2AA1F"/>
                </a:solidFill>
              </a:rPr>
              <a:t>FSC Values: </a:t>
            </a:r>
            <a:r>
              <a:rPr lang="en-GB">
                <a:solidFill>
                  <a:srgbClr val="007477"/>
                </a:solidFill>
              </a:rPr>
              <a:t>delivering first hand experiences, providing opportunities for everyone, sustainability for the future, a caring attitude                                                     </a:t>
            </a:r>
            <a:r>
              <a:rPr lang="en-GB">
                <a:solidFill>
                  <a:srgbClr val="A2AA1F"/>
                </a:solidFill>
              </a:rPr>
              <a:t>www.field-studies-council.org</a:t>
            </a:r>
            <a:endParaRPr lang="en-US">
              <a:solidFill>
                <a:srgbClr val="A2AA1F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9954126" y="6355389"/>
            <a:ext cx="2237874" cy="0"/>
          </a:xfrm>
          <a:prstGeom prst="line">
            <a:avLst/>
          </a:prstGeom>
          <a:ln w="19050">
            <a:solidFill>
              <a:srgbClr val="A2AA1F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220" y="1880588"/>
            <a:ext cx="2815557" cy="1060222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1" y="6355389"/>
            <a:ext cx="9777662" cy="0"/>
          </a:xfrm>
          <a:prstGeom prst="line">
            <a:avLst/>
          </a:prstGeom>
          <a:ln w="19050">
            <a:solidFill>
              <a:srgbClr val="007477">
                <a:alpha val="7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221" y="-490244"/>
            <a:ext cx="3352800" cy="461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357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C3686-1442-437C-8E97-8EDC20152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78A31-93C0-42E4-AD2A-3EC7E31D85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6515FC-3D4B-425D-B743-5008FA7256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9A09E4-C376-4C48-9463-9BFBC9732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48641-EC8D-4975-958F-0E3D7F431099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6D80F1-9BF7-4408-AB25-C5A297071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BFF97E-8B97-4219-BA5F-2856F0C1B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B2AB-407D-4DF0-8136-64777320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39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030F2-9A7D-4143-B397-84FC43581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7A8455-E582-4658-9E14-41A0C0B685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1EAF71-83DC-4C9E-85B4-ACEA7FF0CB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E5AE23-078B-466E-BA8C-9ABC507A3D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F46C41-99A8-45B2-9C17-7FC18C69E5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C1A39-98BF-4348-ABA7-4BBE6034C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48641-EC8D-4975-958F-0E3D7F431099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0082CE-A339-4783-A4DC-BF754C284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AC5AC8-EFAC-43B6-88B2-A6DF175FC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B2AB-407D-4DF0-8136-64777320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513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52C3A-71A6-49F5-A0DE-01A841D14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2AA0F7-DB47-4367-AC68-F32BC67D3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48641-EC8D-4975-958F-0E3D7F431099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D38B6D-422F-47F5-8CE3-835C86972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67504A-3DF6-4A1F-9808-B4790066B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B2AB-407D-4DF0-8136-64777320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195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DB113B-1414-4C77-B353-1A02380A8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48641-EC8D-4975-958F-0E3D7F431099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1A9594-8A44-4B27-A3A6-6C211C661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98A4E-8954-4550-B437-BFDD00856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B2AB-407D-4DF0-8136-64777320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868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71088-5A7C-47DE-B335-F633B4A3D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46874-5D42-41EE-8C4A-FA5C157B0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F3E4CA-3C84-45E8-83E7-BDF3E8E197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213741-3EFE-4166-B74C-B8E429B57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48641-EC8D-4975-958F-0E3D7F431099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136DFF-53EA-4C28-9E40-78A278D8D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058A9B-D1CD-426A-90A3-493D3A81C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B2AB-407D-4DF0-8136-64777320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83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5ACCA-E358-4503-8D9D-6D98C38FD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01F336-A5B8-4E8B-92DA-578ACC0137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9FFF9-89DE-40B4-80E7-8265B30021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1A9A73-FB67-45D5-8653-0C1BD1139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48641-EC8D-4975-958F-0E3D7F431099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C66E5-7F6D-48D0-9A43-885AD9D11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AEB307-DB05-4910-B179-B12FBBBB7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B2AB-407D-4DF0-8136-64777320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002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643F5A-51A7-4FBC-B205-99E3A4DF6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EBA20-FD8E-45D3-A0A6-408E074A1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5EEB2-4BDE-4A64-9954-59C7FF682C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48641-EC8D-4975-958F-0E3D7F431099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4F429-D437-4739-92AB-0954C536C6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F911BE-C9A6-4726-87A9-F49D44135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2B2AB-407D-4DF0-8136-64777320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487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A4AEC7-2D97-48DD-9682-E045BC14A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5BFAF2-93D2-4177-9B80-731D7E72F1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02FA8A-A84A-4A9B-808A-D15AB1B02B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9AB64-D091-47DF-A215-404E708D2C4F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AB8CC-8F99-4539-B541-CE8C480800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91F27-EA13-448B-BE67-55976F23C8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AD6CF-7DA2-42B2-8421-85346739B2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07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A4AEC7-2D97-48DD-9682-E045BC14A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5BFAF2-93D2-4177-9B80-731D7E72F1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02FA8A-A84A-4A9B-808A-D15AB1B02B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9AB64-D091-47DF-A215-404E708D2C4F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AB8CC-8F99-4539-B541-CE8C480800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91F27-EA13-448B-BE67-55976F23C8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AD6CF-7DA2-42B2-8421-85346739B2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318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ucisphilippines.press/2020/03/mayor-teodoro-4-out-of-8-contacts-of.html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hyperlink" Target="https://creativecommons.org/licenses/by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3B112-6B53-4F00-8FA7-EC85D11FA0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582010"/>
            <a:ext cx="9144000" cy="1623240"/>
          </a:xfrm>
        </p:spPr>
        <p:txBody>
          <a:bodyPr>
            <a:normAutofit fontScale="90000"/>
          </a:bodyPr>
          <a:lstStyle/>
          <a:p>
            <a:r>
              <a:rPr lang="en-GB" dirty="0"/>
              <a:t>Update and Recap – why, how and when</a:t>
            </a:r>
          </a:p>
        </p:txBody>
      </p:sp>
    </p:spTree>
    <p:extLst>
      <p:ext uri="{BB962C8B-B14F-4D97-AF65-F5344CB8AC3E}">
        <p14:creationId xmlns:p14="http://schemas.microsoft.com/office/powerpoint/2010/main" val="4219431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727BF-7FF4-4F8F-83D5-6C5705748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8CA1D-FDB5-4DC4-8927-315E700F5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GB" b="0" i="0" u="none" strike="noStrike" baseline="0" dirty="0">
                <a:latin typeface="Calibri" panose="020F0502020204030204" pitchFamily="34" charset="0"/>
              </a:rPr>
              <a:t>Secure sufficient funding through a blend of government backed schemes, traditional term borrowing and utilisation of overdraft facilities</a:t>
            </a:r>
          </a:p>
          <a:p>
            <a:pPr algn="l"/>
            <a:r>
              <a:rPr lang="en-GB" b="0" i="0" u="none" strike="noStrike" baseline="0" dirty="0">
                <a:latin typeface="Calibri" panose="020F0502020204030204" pitchFamily="34" charset="0"/>
              </a:rPr>
              <a:t>Re-organise the FSC while supporting staff through the restructuring process and continuing to deliver products and services</a:t>
            </a:r>
          </a:p>
          <a:p>
            <a:pPr algn="l"/>
            <a:r>
              <a:rPr lang="en-GB" b="0" i="0" u="none" strike="noStrike" baseline="0" dirty="0">
                <a:latin typeface="Calibri" panose="020F0502020204030204" pitchFamily="34" charset="0"/>
              </a:rPr>
              <a:t>Maintain FSC’s reputation with stakeholders</a:t>
            </a:r>
          </a:p>
          <a:p>
            <a:pPr algn="l"/>
            <a:r>
              <a:rPr lang="en-GB" b="0" i="0" u="none" strike="noStrike" baseline="0" dirty="0">
                <a:latin typeface="Calibri" panose="020F0502020204030204" pitchFamily="34" charset="0"/>
              </a:rPr>
              <a:t>Maintain a safe working environment for staff and customers</a:t>
            </a:r>
          </a:p>
          <a:p>
            <a:pPr algn="l"/>
            <a:r>
              <a:rPr lang="en-GB" b="0" i="0" u="none" strike="noStrike" baseline="0" dirty="0">
                <a:latin typeface="Calibri" panose="020F0502020204030204" pitchFamily="34" charset="0"/>
              </a:rPr>
              <a:t>Position the FSC to deliver sufficient surplus in financial year 2022 to begin to repay debt accrued through 2020/21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276804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D095E-7C6B-4923-81B6-098A93F17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Guiding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E704E-2CA9-4F52-90EC-91D4ECF40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Plan and Prepare intelligently, based upon accurate and timely information</a:t>
            </a:r>
          </a:p>
          <a:p>
            <a:r>
              <a:rPr lang="en-GB" dirty="0"/>
              <a:t>Retain control, lead and manage effectively and maintain the momentum of change</a:t>
            </a:r>
          </a:p>
          <a:p>
            <a:r>
              <a:rPr lang="en-GB" dirty="0"/>
              <a:t>Review plans regularly and encourage rigorous challenge</a:t>
            </a:r>
          </a:p>
          <a:p>
            <a:r>
              <a:rPr lang="en-GB" dirty="0"/>
              <a:t>Maintain accountability and effective governance</a:t>
            </a:r>
          </a:p>
          <a:p>
            <a:r>
              <a:rPr lang="en-GB" dirty="0"/>
              <a:t>Communicate effectively with honesty and transparency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3557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9D8AFB-3B31-47FE-A284-0A8B8480B18E}"/>
              </a:ext>
            </a:extLst>
          </p:cNvPr>
          <p:cNvSpPr/>
          <p:nvPr/>
        </p:nvSpPr>
        <p:spPr>
          <a:xfrm rot="16200000">
            <a:off x="5169763" y="734923"/>
            <a:ext cx="1435611" cy="9036605"/>
          </a:xfrm>
          <a:prstGeom prst="rect">
            <a:avLst/>
          </a:prstGeom>
          <a:solidFill>
            <a:srgbClr val="FF0000">
              <a:alpha val="44000"/>
            </a:srgb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CD0055-1E57-485A-A34A-7E0D2AA3D303}"/>
              </a:ext>
            </a:extLst>
          </p:cNvPr>
          <p:cNvSpPr/>
          <p:nvPr/>
        </p:nvSpPr>
        <p:spPr>
          <a:xfrm rot="16200000">
            <a:off x="5127313" y="-1380607"/>
            <a:ext cx="1520514" cy="9036606"/>
          </a:xfrm>
          <a:prstGeom prst="rect">
            <a:avLst/>
          </a:prstGeom>
          <a:solidFill>
            <a:schemeClr val="accent1">
              <a:alpha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C61C3C2-BAE7-41DB-8AC5-B2B49B474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1325563"/>
          </a:xfrm>
        </p:spPr>
        <p:txBody>
          <a:bodyPr/>
          <a:lstStyle/>
          <a:p>
            <a:pPr algn="ctr"/>
            <a:r>
              <a:rPr lang="en-GB"/>
              <a:t>A phased approach to recovery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E7895B4F-0CFC-4EFC-9E9E-2280F1B1BAC4}"/>
              </a:ext>
            </a:extLst>
          </p:cNvPr>
          <p:cNvGraphicFramePr>
            <a:graphicFrameLocks noGrp="1"/>
          </p:cNvGraphicFramePr>
          <p:nvPr/>
        </p:nvGraphicFramePr>
        <p:xfrm>
          <a:off x="1369264" y="1455701"/>
          <a:ext cx="903661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854">
                  <a:extLst>
                    <a:ext uri="{9D8B030D-6E8A-4147-A177-3AD203B41FA5}">
                      <a16:colId xmlns:a16="http://schemas.microsoft.com/office/drawing/2014/main" val="536957121"/>
                    </a:ext>
                  </a:extLst>
                </a:gridCol>
                <a:gridCol w="369854">
                  <a:extLst>
                    <a:ext uri="{9D8B030D-6E8A-4147-A177-3AD203B41FA5}">
                      <a16:colId xmlns:a16="http://schemas.microsoft.com/office/drawing/2014/main" val="2581599816"/>
                    </a:ext>
                  </a:extLst>
                </a:gridCol>
                <a:gridCol w="369854">
                  <a:extLst>
                    <a:ext uri="{9D8B030D-6E8A-4147-A177-3AD203B41FA5}">
                      <a16:colId xmlns:a16="http://schemas.microsoft.com/office/drawing/2014/main" val="3286035307"/>
                    </a:ext>
                  </a:extLst>
                </a:gridCol>
                <a:gridCol w="369854">
                  <a:extLst>
                    <a:ext uri="{9D8B030D-6E8A-4147-A177-3AD203B41FA5}">
                      <a16:colId xmlns:a16="http://schemas.microsoft.com/office/drawing/2014/main" val="3543956732"/>
                    </a:ext>
                  </a:extLst>
                </a:gridCol>
                <a:gridCol w="369854">
                  <a:extLst>
                    <a:ext uri="{9D8B030D-6E8A-4147-A177-3AD203B41FA5}">
                      <a16:colId xmlns:a16="http://schemas.microsoft.com/office/drawing/2014/main" val="4164944256"/>
                    </a:ext>
                  </a:extLst>
                </a:gridCol>
                <a:gridCol w="369854">
                  <a:extLst>
                    <a:ext uri="{9D8B030D-6E8A-4147-A177-3AD203B41FA5}">
                      <a16:colId xmlns:a16="http://schemas.microsoft.com/office/drawing/2014/main" val="2517587368"/>
                    </a:ext>
                  </a:extLst>
                </a:gridCol>
                <a:gridCol w="369854">
                  <a:extLst>
                    <a:ext uri="{9D8B030D-6E8A-4147-A177-3AD203B41FA5}">
                      <a16:colId xmlns:a16="http://schemas.microsoft.com/office/drawing/2014/main" val="3382615422"/>
                    </a:ext>
                  </a:extLst>
                </a:gridCol>
                <a:gridCol w="369854">
                  <a:extLst>
                    <a:ext uri="{9D8B030D-6E8A-4147-A177-3AD203B41FA5}">
                      <a16:colId xmlns:a16="http://schemas.microsoft.com/office/drawing/2014/main" val="116537701"/>
                    </a:ext>
                  </a:extLst>
                </a:gridCol>
                <a:gridCol w="369854">
                  <a:extLst>
                    <a:ext uri="{9D8B030D-6E8A-4147-A177-3AD203B41FA5}">
                      <a16:colId xmlns:a16="http://schemas.microsoft.com/office/drawing/2014/main" val="3970058120"/>
                    </a:ext>
                  </a:extLst>
                </a:gridCol>
                <a:gridCol w="369854">
                  <a:extLst>
                    <a:ext uri="{9D8B030D-6E8A-4147-A177-3AD203B41FA5}">
                      <a16:colId xmlns:a16="http://schemas.microsoft.com/office/drawing/2014/main" val="2362623539"/>
                    </a:ext>
                  </a:extLst>
                </a:gridCol>
                <a:gridCol w="369854">
                  <a:extLst>
                    <a:ext uri="{9D8B030D-6E8A-4147-A177-3AD203B41FA5}">
                      <a16:colId xmlns:a16="http://schemas.microsoft.com/office/drawing/2014/main" val="949108479"/>
                    </a:ext>
                  </a:extLst>
                </a:gridCol>
                <a:gridCol w="369854">
                  <a:extLst>
                    <a:ext uri="{9D8B030D-6E8A-4147-A177-3AD203B41FA5}">
                      <a16:colId xmlns:a16="http://schemas.microsoft.com/office/drawing/2014/main" val="2820773593"/>
                    </a:ext>
                  </a:extLst>
                </a:gridCol>
                <a:gridCol w="369854">
                  <a:extLst>
                    <a:ext uri="{9D8B030D-6E8A-4147-A177-3AD203B41FA5}">
                      <a16:colId xmlns:a16="http://schemas.microsoft.com/office/drawing/2014/main" val="4200253552"/>
                    </a:ext>
                  </a:extLst>
                </a:gridCol>
                <a:gridCol w="369854">
                  <a:extLst>
                    <a:ext uri="{9D8B030D-6E8A-4147-A177-3AD203B41FA5}">
                      <a16:colId xmlns:a16="http://schemas.microsoft.com/office/drawing/2014/main" val="102958751"/>
                    </a:ext>
                  </a:extLst>
                </a:gridCol>
                <a:gridCol w="369854">
                  <a:extLst>
                    <a:ext uri="{9D8B030D-6E8A-4147-A177-3AD203B41FA5}">
                      <a16:colId xmlns:a16="http://schemas.microsoft.com/office/drawing/2014/main" val="2225022297"/>
                    </a:ext>
                  </a:extLst>
                </a:gridCol>
                <a:gridCol w="369854">
                  <a:extLst>
                    <a:ext uri="{9D8B030D-6E8A-4147-A177-3AD203B41FA5}">
                      <a16:colId xmlns:a16="http://schemas.microsoft.com/office/drawing/2014/main" val="292556510"/>
                    </a:ext>
                  </a:extLst>
                </a:gridCol>
                <a:gridCol w="369854">
                  <a:extLst>
                    <a:ext uri="{9D8B030D-6E8A-4147-A177-3AD203B41FA5}">
                      <a16:colId xmlns:a16="http://schemas.microsoft.com/office/drawing/2014/main" val="2495853680"/>
                    </a:ext>
                  </a:extLst>
                </a:gridCol>
                <a:gridCol w="369854">
                  <a:extLst>
                    <a:ext uri="{9D8B030D-6E8A-4147-A177-3AD203B41FA5}">
                      <a16:colId xmlns:a16="http://schemas.microsoft.com/office/drawing/2014/main" val="2619677195"/>
                    </a:ext>
                  </a:extLst>
                </a:gridCol>
                <a:gridCol w="369854">
                  <a:extLst>
                    <a:ext uri="{9D8B030D-6E8A-4147-A177-3AD203B41FA5}">
                      <a16:colId xmlns:a16="http://schemas.microsoft.com/office/drawing/2014/main" val="318460859"/>
                    </a:ext>
                  </a:extLst>
                </a:gridCol>
                <a:gridCol w="445758">
                  <a:extLst>
                    <a:ext uri="{9D8B030D-6E8A-4147-A177-3AD203B41FA5}">
                      <a16:colId xmlns:a16="http://schemas.microsoft.com/office/drawing/2014/main" val="3357960348"/>
                    </a:ext>
                  </a:extLst>
                </a:gridCol>
                <a:gridCol w="356616">
                  <a:extLst>
                    <a:ext uri="{9D8B030D-6E8A-4147-A177-3AD203B41FA5}">
                      <a16:colId xmlns:a16="http://schemas.microsoft.com/office/drawing/2014/main" val="3030988612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866732052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val="1862072746"/>
                    </a:ext>
                  </a:extLst>
                </a:gridCol>
                <a:gridCol w="420629">
                  <a:extLst>
                    <a:ext uri="{9D8B030D-6E8A-4147-A177-3AD203B41FA5}">
                      <a16:colId xmlns:a16="http://schemas.microsoft.com/office/drawing/2014/main" val="17719453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07508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CABDEAC-6C1F-42A1-8341-06D6FAED9C31}"/>
              </a:ext>
            </a:extLst>
          </p:cNvPr>
          <p:cNvSpPr txBox="1"/>
          <p:nvPr/>
        </p:nvSpPr>
        <p:spPr>
          <a:xfrm>
            <a:off x="1143000" y="1086369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Apr 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530867-0F3F-4918-B49C-A99446C233DB}"/>
              </a:ext>
            </a:extLst>
          </p:cNvPr>
          <p:cNvSpPr txBox="1"/>
          <p:nvPr/>
        </p:nvSpPr>
        <p:spPr>
          <a:xfrm>
            <a:off x="5178119" y="1086369"/>
            <a:ext cx="806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Apr 21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67AAD5-0635-4AB2-877C-DC600A704511}"/>
              </a:ext>
            </a:extLst>
          </p:cNvPr>
          <p:cNvSpPr txBox="1"/>
          <p:nvPr/>
        </p:nvSpPr>
        <p:spPr>
          <a:xfrm>
            <a:off x="7467600" y="1086369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Oct 21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17F73A-E3B9-4EE9-9810-F477215C3B0D}"/>
              </a:ext>
            </a:extLst>
          </p:cNvPr>
          <p:cNvSpPr txBox="1"/>
          <p:nvPr/>
        </p:nvSpPr>
        <p:spPr>
          <a:xfrm>
            <a:off x="3851537" y="1797095"/>
            <a:ext cx="2133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/>
              <a:t>Pre - Vaccine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4A4382-BEBC-4EA1-95B7-26B938185DC9}"/>
              </a:ext>
            </a:extLst>
          </p:cNvPr>
          <p:cNvSpPr txBox="1"/>
          <p:nvPr/>
        </p:nvSpPr>
        <p:spPr>
          <a:xfrm>
            <a:off x="8155313" y="1825033"/>
            <a:ext cx="2274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/>
              <a:t>Post - Vaccine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B36058-D780-4E71-8EE5-AC49BF2BAB22}"/>
              </a:ext>
            </a:extLst>
          </p:cNvPr>
          <p:cNvSpPr/>
          <p:nvPr/>
        </p:nvSpPr>
        <p:spPr>
          <a:xfrm>
            <a:off x="1343589" y="1455701"/>
            <a:ext cx="1489063" cy="4990819"/>
          </a:xfrm>
          <a:prstGeom prst="rect">
            <a:avLst/>
          </a:prstGeom>
          <a:solidFill>
            <a:schemeClr val="accent1">
              <a:alpha val="52000"/>
            </a:schemeClr>
          </a:solidFill>
          <a:ln w="38100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Phase 1</a:t>
            </a:r>
          </a:p>
          <a:p>
            <a:pPr algn="ctr"/>
            <a:r>
              <a:rPr lang="en-GB"/>
              <a:t>Contain the damage, adjust to the environment and prepare for the future</a:t>
            </a:r>
          </a:p>
          <a:p>
            <a:pPr algn="ctr"/>
            <a:endParaRPr lang="en-GB"/>
          </a:p>
          <a:p>
            <a:pPr algn="ctr"/>
            <a:r>
              <a:rPr lang="en-GB"/>
              <a:t>PREPARE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E52827-5D12-4122-B339-5D5EB5E9924B}"/>
              </a:ext>
            </a:extLst>
          </p:cNvPr>
          <p:cNvSpPr/>
          <p:nvPr/>
        </p:nvSpPr>
        <p:spPr>
          <a:xfrm>
            <a:off x="2858327" y="1455700"/>
            <a:ext cx="1866074" cy="4990819"/>
          </a:xfrm>
          <a:prstGeom prst="rect">
            <a:avLst/>
          </a:prstGeom>
          <a:solidFill>
            <a:schemeClr val="accent6">
              <a:alpha val="52000"/>
            </a:schemeClr>
          </a:solidFill>
          <a:ln w="38100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Phase 2</a:t>
            </a:r>
          </a:p>
          <a:p>
            <a:pPr algn="ctr"/>
            <a:r>
              <a:rPr lang="en-GB"/>
              <a:t> Adapt to the constraints, exploit opportunities,  rebalance the offer</a:t>
            </a:r>
          </a:p>
          <a:p>
            <a:pPr algn="ctr"/>
            <a:endParaRPr lang="en-GB"/>
          </a:p>
          <a:p>
            <a:pPr algn="ctr"/>
            <a:r>
              <a:rPr lang="en-GB"/>
              <a:t>CONTROL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23F774-6EE9-4A8A-AA63-CCF285B0C132}"/>
              </a:ext>
            </a:extLst>
          </p:cNvPr>
          <p:cNvSpPr/>
          <p:nvPr/>
        </p:nvSpPr>
        <p:spPr>
          <a:xfrm>
            <a:off x="4762713" y="1455700"/>
            <a:ext cx="5643158" cy="4990819"/>
          </a:xfrm>
          <a:prstGeom prst="rect">
            <a:avLst/>
          </a:prstGeom>
          <a:solidFill>
            <a:srgbClr val="00B050">
              <a:alpha val="52000"/>
            </a:srgbClr>
          </a:solidFill>
          <a:ln w="38100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  <a:p>
            <a:pPr algn="ctr"/>
            <a:endParaRPr lang="en-GB"/>
          </a:p>
          <a:p>
            <a:pPr algn="ctr"/>
            <a:endParaRPr lang="en-GB"/>
          </a:p>
          <a:p>
            <a:pPr algn="ctr"/>
            <a:endParaRPr lang="en-GB"/>
          </a:p>
          <a:p>
            <a:pPr algn="ctr"/>
            <a:r>
              <a:rPr lang="en-GB"/>
              <a:t>Phase 3</a:t>
            </a:r>
          </a:p>
          <a:p>
            <a:pPr algn="ctr"/>
            <a:endParaRPr lang="en-GB"/>
          </a:p>
          <a:p>
            <a:pPr algn="ctr"/>
            <a:r>
              <a:rPr lang="en-GB"/>
              <a:t>Renew the model, reinvigorate the offer, address the financial impact</a:t>
            </a:r>
          </a:p>
          <a:p>
            <a:pPr algn="ctr"/>
            <a:endParaRPr lang="en-GB"/>
          </a:p>
          <a:p>
            <a:pPr algn="ctr"/>
            <a:r>
              <a:rPr lang="en-GB"/>
              <a:t>SECURE THE FUTURE</a:t>
            </a:r>
          </a:p>
          <a:p>
            <a:pPr algn="ctr"/>
            <a:endParaRPr lang="en-GB"/>
          </a:p>
          <a:p>
            <a:pPr algn="ctr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653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DFCB1-EB66-46AA-86A4-9F8727C21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Strategic Planning  Team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2474A-BB06-43DA-B21B-0662A7A2D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45141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en-GB" sz="2200" dirty="0"/>
              <a:t>We must draw upon all available sources to develop a robust plan for agreement on 3 December.  The plan must be realistic, be based upon rigorous and evidenced analysis and with enough inherent flexibility to get us safely to December 21.</a:t>
            </a:r>
          </a:p>
          <a:p>
            <a:pPr marL="457200" indent="-457200">
              <a:buAutoNum type="arabicPeriod"/>
            </a:pPr>
            <a:r>
              <a:rPr lang="en-GB" sz="2200" dirty="0"/>
              <a:t>The strategic Risk register must be reviewed</a:t>
            </a:r>
          </a:p>
          <a:p>
            <a:pPr marL="457200" indent="-457200">
              <a:buAutoNum type="arabicPeriod" startAt="3"/>
            </a:pPr>
            <a:r>
              <a:rPr lang="en-GB" sz="2200" dirty="0"/>
              <a:t>All assumptions, facts and risks must be reviewed at the beginning of the process and agreed by the F&amp;A on 7 Oct</a:t>
            </a:r>
          </a:p>
          <a:p>
            <a:pPr marL="457200" indent="-457200">
              <a:buAutoNum type="arabicPeriod" startAt="3"/>
            </a:pPr>
            <a:r>
              <a:rPr lang="en-GB" sz="2200" dirty="0"/>
              <a:t>Planning must draw upon information from the </a:t>
            </a:r>
            <a:r>
              <a:rPr lang="en-GB" sz="2200" dirty="0" err="1"/>
              <a:t>Covid</a:t>
            </a:r>
            <a:r>
              <a:rPr lang="en-GB" sz="2200" dirty="0"/>
              <a:t> OPT, the Consultation, the CPB and any other valid sources</a:t>
            </a:r>
          </a:p>
          <a:p>
            <a:pPr marL="0" indent="0">
              <a:buFont typeface="Arial" panose="020B0604020202020204" pitchFamily="34" charset="0"/>
              <a:buAutoNum type="arabicPeriod" startAt="3"/>
            </a:pPr>
            <a:r>
              <a:rPr lang="en-GB" sz="2200" dirty="0"/>
              <a:t>     The plan is the responsibility of the SLT</a:t>
            </a:r>
          </a:p>
          <a:p>
            <a:pPr marL="0" indent="0">
              <a:buFont typeface="Arial" panose="020B0604020202020204" pitchFamily="34" charset="0"/>
              <a:buAutoNum type="arabicPeriod" startAt="3"/>
            </a:pPr>
            <a:r>
              <a:rPr lang="en-GB" sz="2200" dirty="0"/>
              <a:t>      The planning imperative at all times is to maintain the FSC’s going concern status through to Dec 2021</a:t>
            </a:r>
          </a:p>
          <a:p>
            <a:pPr marL="0" indent="0">
              <a:buFont typeface="Arial" panose="020B0604020202020204" pitchFamily="34" charset="0"/>
              <a:buAutoNum type="arabicPeriod" startAt="3"/>
            </a:pPr>
            <a:r>
              <a:rPr lang="en-GB" sz="2200" dirty="0"/>
              <a:t>       The plan must be signed off by the Board on 3 December 2020 and will be reviewed  quarterly through 2021</a:t>
            </a:r>
          </a:p>
          <a:p>
            <a:pPr marL="0" indent="0">
              <a:buFont typeface="Arial" panose="020B0604020202020204" pitchFamily="34" charset="0"/>
              <a:buAutoNum type="arabicPeriod" startAt="3"/>
            </a:pPr>
            <a:r>
              <a:rPr lang="en-GB" sz="2200" dirty="0"/>
              <a:t>      Point of reference Business Plan 20/21 paper agreed by the Board 2 July 2020</a:t>
            </a:r>
          </a:p>
          <a:p>
            <a:pPr marL="0" indent="0">
              <a:buFont typeface="Arial" panose="020B0604020202020204" pitchFamily="34" charset="0"/>
              <a:buAutoNum type="arabicPeriod" startAt="3"/>
            </a:pPr>
            <a:r>
              <a:rPr lang="en-GB" sz="2200" dirty="0"/>
              <a:t>      Create a clear audit trail to the strategic decision making process</a:t>
            </a:r>
          </a:p>
          <a:p>
            <a:pPr marL="0" indent="0">
              <a:buFont typeface="Arial" panose="020B0604020202020204" pitchFamily="34" charset="0"/>
              <a:buAutoNum type="arabicPeriod" startAt="3"/>
            </a:pPr>
            <a:endParaRPr lang="en-GB" sz="2400" dirty="0"/>
          </a:p>
          <a:p>
            <a:pPr marL="0" indent="0">
              <a:buFont typeface="Arial" panose="020B0604020202020204" pitchFamily="34" charset="0"/>
              <a:buAutoNum type="arabicPeriod" startAt="3"/>
            </a:pPr>
            <a:endParaRPr lang="en-GB" sz="2400" dirty="0"/>
          </a:p>
          <a:p>
            <a:pPr marL="0" indent="0">
              <a:buFont typeface="Arial" panose="020B0604020202020204" pitchFamily="34" charset="0"/>
              <a:buAutoNum type="arabicPeriod" startAt="3"/>
            </a:pPr>
            <a:endParaRPr lang="en-GB" sz="2400" dirty="0"/>
          </a:p>
          <a:p>
            <a:pPr marL="0" indent="0">
              <a:buFont typeface="Arial" panose="020B0604020202020204" pitchFamily="34" charset="0"/>
              <a:buAutoNum type="arabicPeriod" startAt="3"/>
            </a:pPr>
            <a:endParaRPr lang="en-GB" sz="2400" dirty="0"/>
          </a:p>
          <a:p>
            <a:pPr marL="0" indent="0">
              <a:buFont typeface="Arial" panose="020B0604020202020204" pitchFamily="34" charset="0"/>
              <a:buAutoNum type="arabicPeriod" startAt="3"/>
            </a:pPr>
            <a:endParaRPr lang="en-GB" sz="2400" dirty="0"/>
          </a:p>
          <a:p>
            <a:pPr marL="0" indent="0">
              <a:buAutoNum type="arabicPeriod" startAt="3"/>
            </a:pPr>
            <a:endParaRPr lang="en-GB" sz="2400" dirty="0"/>
          </a:p>
          <a:p>
            <a:pPr marL="457200" indent="-457200">
              <a:buAutoNum type="arabicPeriod" startAt="3"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AutoNum type="arabicPeriod" startAt="3"/>
            </a:pPr>
            <a:endParaRPr lang="en-GB" sz="2400" dirty="0"/>
          </a:p>
          <a:p>
            <a:pPr marL="457200" indent="-457200">
              <a:buAutoNum type="arabicPeriod" startAt="3"/>
            </a:pPr>
            <a:endParaRPr lang="en-GB" sz="2400" dirty="0"/>
          </a:p>
          <a:p>
            <a:pPr marL="457200" indent="-457200">
              <a:buAutoNum type="arabicPeriod" startAt="3"/>
            </a:pPr>
            <a:endParaRPr lang="en-GB" sz="24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695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335F46A-1971-4A7B-96FC-7F4BD6B76510}"/>
              </a:ext>
            </a:extLst>
          </p:cNvPr>
          <p:cNvGrpSpPr/>
          <p:nvPr/>
        </p:nvGrpSpPr>
        <p:grpSpPr>
          <a:xfrm>
            <a:off x="1297632" y="1340871"/>
            <a:ext cx="7713132" cy="5300038"/>
            <a:chOff x="1998398" y="719761"/>
            <a:chExt cx="7713132" cy="5300038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8B16A86-0FDD-4761-BB66-1136807BA272}"/>
                </a:ext>
              </a:extLst>
            </p:cNvPr>
            <p:cNvSpPr/>
            <p:nvPr/>
          </p:nvSpPr>
          <p:spPr>
            <a:xfrm>
              <a:off x="1998398" y="719761"/>
              <a:ext cx="1747506" cy="2008628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9000" tIns="419691" rIns="379000" bIns="419691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800" kern="1200" dirty="0"/>
                <a:t>30 Sep SLT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38B9BB1-E5FD-4317-BDC4-0B857F91D10A}"/>
                </a:ext>
              </a:extLst>
            </p:cNvPr>
            <p:cNvSpPr/>
            <p:nvPr/>
          </p:nvSpPr>
          <p:spPr>
            <a:xfrm>
              <a:off x="7469901" y="1121487"/>
              <a:ext cx="2241629" cy="1205177"/>
            </a:xfrm>
            <a:custGeom>
              <a:avLst/>
              <a:gdLst>
                <a:gd name="connsiteX0" fmla="*/ 0 w 2241629"/>
                <a:gd name="connsiteY0" fmla="*/ 0 h 1205177"/>
                <a:gd name="connsiteX1" fmla="*/ 2241629 w 2241629"/>
                <a:gd name="connsiteY1" fmla="*/ 0 h 1205177"/>
                <a:gd name="connsiteX2" fmla="*/ 2241629 w 2241629"/>
                <a:gd name="connsiteY2" fmla="*/ 1205177 h 1205177"/>
                <a:gd name="connsiteX3" fmla="*/ 0 w 2241629"/>
                <a:gd name="connsiteY3" fmla="*/ 1205177 h 1205177"/>
                <a:gd name="connsiteX4" fmla="*/ 0 w 2241629"/>
                <a:gd name="connsiteY4" fmla="*/ 0 h 1205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1629" h="1205177">
                  <a:moveTo>
                    <a:pt x="0" y="0"/>
                  </a:moveTo>
                  <a:lnTo>
                    <a:pt x="2241629" y="0"/>
                  </a:lnTo>
                  <a:lnTo>
                    <a:pt x="2241629" y="1205177"/>
                  </a:lnTo>
                  <a:lnTo>
                    <a:pt x="0" y="120517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2800" kern="120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9542406-A77A-43EF-8043-1E5CBF133CB3}"/>
                </a:ext>
              </a:extLst>
            </p:cNvPr>
            <p:cNvSpPr/>
            <p:nvPr/>
          </p:nvSpPr>
          <p:spPr>
            <a:xfrm>
              <a:off x="3782060" y="719761"/>
              <a:ext cx="1747506" cy="2008628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2320" tIns="313011" rIns="272320" bIns="313011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3600" kern="120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20B0E49-ABB6-4CDE-828C-992129C0317F}"/>
                </a:ext>
              </a:extLst>
            </p:cNvPr>
            <p:cNvSpPr/>
            <p:nvPr/>
          </p:nvSpPr>
          <p:spPr>
            <a:xfrm>
              <a:off x="2866482" y="2321961"/>
              <a:ext cx="1747506" cy="2008628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9000" tIns="419691" rIns="379000" bIns="419691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800" kern="1200" dirty="0"/>
                <a:t>7 Oct F&amp;A</a:t>
              </a: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FE62169-CE11-4CA2-80C0-4C3494F9F3A3}"/>
                </a:ext>
              </a:extLst>
            </p:cNvPr>
            <p:cNvSpPr/>
            <p:nvPr/>
          </p:nvSpPr>
          <p:spPr>
            <a:xfrm>
              <a:off x="2480468" y="2826410"/>
              <a:ext cx="2169318" cy="1205177"/>
            </a:xfrm>
            <a:custGeom>
              <a:avLst/>
              <a:gdLst>
                <a:gd name="connsiteX0" fmla="*/ 0 w 2169318"/>
                <a:gd name="connsiteY0" fmla="*/ 0 h 1205177"/>
                <a:gd name="connsiteX1" fmla="*/ 2169318 w 2169318"/>
                <a:gd name="connsiteY1" fmla="*/ 0 h 1205177"/>
                <a:gd name="connsiteX2" fmla="*/ 2169318 w 2169318"/>
                <a:gd name="connsiteY2" fmla="*/ 1205177 h 1205177"/>
                <a:gd name="connsiteX3" fmla="*/ 0 w 2169318"/>
                <a:gd name="connsiteY3" fmla="*/ 1205177 h 1205177"/>
                <a:gd name="connsiteX4" fmla="*/ 0 w 2169318"/>
                <a:gd name="connsiteY4" fmla="*/ 0 h 1205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9318" h="1205177">
                  <a:moveTo>
                    <a:pt x="0" y="0"/>
                  </a:moveTo>
                  <a:lnTo>
                    <a:pt x="2169318" y="0"/>
                  </a:lnTo>
                  <a:lnTo>
                    <a:pt x="2169318" y="1205177"/>
                  </a:lnTo>
                  <a:lnTo>
                    <a:pt x="0" y="120517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2800" kern="120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E309E08-3B7E-45E9-9A3C-AC142B464C1C}"/>
                </a:ext>
              </a:extLst>
            </p:cNvPr>
            <p:cNvSpPr/>
            <p:nvPr/>
          </p:nvSpPr>
          <p:spPr>
            <a:xfrm>
              <a:off x="5579137" y="739315"/>
              <a:ext cx="1747506" cy="2008628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2320" tIns="313011" rIns="272320" bIns="313011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3600" kern="120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C00AFD2-7B00-42F3-86CB-48051CE07D92}"/>
                </a:ext>
              </a:extLst>
            </p:cNvPr>
            <p:cNvSpPr/>
            <p:nvPr/>
          </p:nvSpPr>
          <p:spPr>
            <a:xfrm>
              <a:off x="7383955" y="4011171"/>
              <a:ext cx="1747506" cy="2008628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9000" tIns="419691" rIns="379000" bIns="419691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800" kern="1200" dirty="0"/>
                <a:t>Board 3 Dec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D44406A-E71A-4849-984B-3646411BF878}"/>
                </a:ext>
              </a:extLst>
            </p:cNvPr>
            <p:cNvSpPr/>
            <p:nvPr/>
          </p:nvSpPr>
          <p:spPr>
            <a:xfrm>
              <a:off x="7469901" y="4531334"/>
              <a:ext cx="2241629" cy="1205177"/>
            </a:xfrm>
            <a:custGeom>
              <a:avLst/>
              <a:gdLst>
                <a:gd name="connsiteX0" fmla="*/ 0 w 2241629"/>
                <a:gd name="connsiteY0" fmla="*/ 0 h 1205177"/>
                <a:gd name="connsiteX1" fmla="*/ 2241629 w 2241629"/>
                <a:gd name="connsiteY1" fmla="*/ 0 h 1205177"/>
                <a:gd name="connsiteX2" fmla="*/ 2241629 w 2241629"/>
                <a:gd name="connsiteY2" fmla="*/ 1205177 h 1205177"/>
                <a:gd name="connsiteX3" fmla="*/ 0 w 2241629"/>
                <a:gd name="connsiteY3" fmla="*/ 1205177 h 1205177"/>
                <a:gd name="connsiteX4" fmla="*/ 0 w 2241629"/>
                <a:gd name="connsiteY4" fmla="*/ 0 h 1205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1629" h="1205177">
                  <a:moveTo>
                    <a:pt x="0" y="0"/>
                  </a:moveTo>
                  <a:lnTo>
                    <a:pt x="2241629" y="0"/>
                  </a:lnTo>
                  <a:lnTo>
                    <a:pt x="2241629" y="1205177"/>
                  </a:lnTo>
                  <a:lnTo>
                    <a:pt x="0" y="120517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2800" kern="120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AB76501-6BBB-4268-BB48-7F5C6276D6D4}"/>
                </a:ext>
              </a:extLst>
            </p:cNvPr>
            <p:cNvSpPr/>
            <p:nvPr/>
          </p:nvSpPr>
          <p:spPr>
            <a:xfrm>
              <a:off x="3732417" y="3924160"/>
              <a:ext cx="1747506" cy="2008628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2320" tIns="313011" rIns="272320" bIns="313011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3600" kern="120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6D4B7F05-7430-4CA4-B53F-1877CE29041E}"/>
              </a:ext>
            </a:extLst>
          </p:cNvPr>
          <p:cNvSpPr txBox="1"/>
          <p:nvPr/>
        </p:nvSpPr>
        <p:spPr>
          <a:xfrm>
            <a:off x="1007222" y="1881091"/>
            <a:ext cx="5913065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800" kern="1200" dirty="0">
                <a:solidFill>
                  <a:schemeClr val="bg1"/>
                </a:solidFill>
              </a:rPr>
              <a:t>Ops Input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1B8CF9E-7FE9-4636-9384-816CEA6E7612}"/>
              </a:ext>
            </a:extLst>
          </p:cNvPr>
          <p:cNvSpPr/>
          <p:nvPr/>
        </p:nvSpPr>
        <p:spPr>
          <a:xfrm>
            <a:off x="3963755" y="2943072"/>
            <a:ext cx="1747506" cy="2008628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9000" tIns="419691" rIns="379000" bIns="419691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800" kern="1200" dirty="0"/>
              <a:t>28 Oct SLT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5E15086-54F1-4C93-BF43-8A1C39D53E4D}"/>
              </a:ext>
            </a:extLst>
          </p:cNvPr>
          <p:cNvSpPr/>
          <p:nvPr/>
        </p:nvSpPr>
        <p:spPr>
          <a:xfrm>
            <a:off x="7563673" y="2989596"/>
            <a:ext cx="1747506" cy="2008628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9000" tIns="419691" rIns="379000" bIns="419691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800" kern="1200" dirty="0"/>
              <a:t>19 Nov SLT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2E6FFFB5-C2A1-49D0-873B-E43FE3763380}"/>
              </a:ext>
            </a:extLst>
          </p:cNvPr>
          <p:cNvSpPr/>
          <p:nvPr/>
        </p:nvSpPr>
        <p:spPr>
          <a:xfrm>
            <a:off x="4846217" y="4579620"/>
            <a:ext cx="1747506" cy="2008628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9000" tIns="419691" rIns="379000" bIns="419691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800" kern="1200" dirty="0"/>
              <a:t>12 Nov F&amp;A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792F33E-BC36-4A95-B266-5AC84ED25001}"/>
              </a:ext>
            </a:extLst>
          </p:cNvPr>
          <p:cNvSpPr txBox="1"/>
          <p:nvPr/>
        </p:nvSpPr>
        <p:spPr>
          <a:xfrm>
            <a:off x="2663261" y="1918097"/>
            <a:ext cx="6096000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800" kern="1200" dirty="0">
                <a:solidFill>
                  <a:schemeClr val="bg1"/>
                </a:solidFill>
              </a:rPr>
              <a:t>Ops Input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B406E52-E0E2-482F-A835-1BD00F806074}"/>
              </a:ext>
            </a:extLst>
          </p:cNvPr>
          <p:cNvSpPr txBox="1"/>
          <p:nvPr/>
        </p:nvSpPr>
        <p:spPr>
          <a:xfrm>
            <a:off x="915754" y="5084240"/>
            <a:ext cx="6096000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800" kern="1200" dirty="0">
                <a:solidFill>
                  <a:schemeClr val="bg1"/>
                </a:solidFill>
              </a:rPr>
              <a:t>Ops Input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00571F08-1A27-4908-98CC-252A588AFAD1}"/>
              </a:ext>
            </a:extLst>
          </p:cNvPr>
          <p:cNvSpPr/>
          <p:nvPr/>
        </p:nvSpPr>
        <p:spPr>
          <a:xfrm>
            <a:off x="6689920" y="1408092"/>
            <a:ext cx="1747506" cy="2008628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2320" tIns="313011" rIns="272320" bIns="313011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3600" kern="12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C9AC148-183E-4DF7-8AE7-F4A244A93352}"/>
              </a:ext>
            </a:extLst>
          </p:cNvPr>
          <p:cNvSpPr txBox="1"/>
          <p:nvPr/>
        </p:nvSpPr>
        <p:spPr>
          <a:xfrm>
            <a:off x="3569262" y="3739468"/>
            <a:ext cx="6096000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800" kern="1200" dirty="0">
                <a:solidFill>
                  <a:schemeClr val="bg1"/>
                </a:solidFill>
              </a:rPr>
              <a:t>Ops Input</a:t>
            </a:r>
          </a:p>
        </p:txBody>
      </p:sp>
      <p:sp>
        <p:nvSpPr>
          <p:cNvPr id="37" name="Title 36">
            <a:extLst>
              <a:ext uri="{FF2B5EF4-FFF2-40B4-BE49-F238E27FC236}">
                <a16:creationId xmlns:a16="http://schemas.microsoft.com/office/drawing/2014/main" id="{246D02DC-B898-497E-A89D-C628F73E9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607"/>
            <a:ext cx="10515600" cy="1325563"/>
          </a:xfrm>
        </p:spPr>
        <p:txBody>
          <a:bodyPr/>
          <a:lstStyle/>
          <a:p>
            <a:r>
              <a:rPr lang="en-GB" dirty="0"/>
              <a:t>Critical Planning Events/ Decision Points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116E1512-8A72-4281-BA78-D689E5C9E9BF}"/>
              </a:ext>
            </a:extLst>
          </p:cNvPr>
          <p:cNvSpPr/>
          <p:nvPr/>
        </p:nvSpPr>
        <p:spPr>
          <a:xfrm>
            <a:off x="5752124" y="2983382"/>
            <a:ext cx="1747506" cy="2008628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9000" tIns="419691" rIns="379000" bIns="419691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800" kern="1200" dirty="0"/>
              <a:t>17 Nov ARM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C782D9-F43B-417E-9E73-61A1EB24E03F}"/>
              </a:ext>
            </a:extLst>
          </p:cNvPr>
          <p:cNvSpPr txBox="1"/>
          <p:nvPr/>
        </p:nvSpPr>
        <p:spPr>
          <a:xfrm>
            <a:off x="4451630" y="1976164"/>
            <a:ext cx="6096000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800" kern="1200" dirty="0">
                <a:solidFill>
                  <a:schemeClr val="bg1"/>
                </a:solidFill>
              </a:rPr>
              <a:t>Ops Input</a:t>
            </a:r>
          </a:p>
        </p:txBody>
      </p:sp>
    </p:spTree>
    <p:extLst>
      <p:ext uri="{BB962C8B-B14F-4D97-AF65-F5344CB8AC3E}">
        <p14:creationId xmlns:p14="http://schemas.microsoft.com/office/powerpoint/2010/main" val="3678461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F1455-E1D1-4AA9-969A-0C94B993C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assumptions in July plan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8E64502-12E7-4107-A2CE-7FEEEDC3A5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695286"/>
              </p:ext>
            </p:extLst>
          </p:nvPr>
        </p:nvGraphicFramePr>
        <p:xfrm>
          <a:off x="1010092" y="1520456"/>
          <a:ext cx="9579934" cy="4331870"/>
        </p:xfrm>
        <a:graphic>
          <a:graphicData uri="http://schemas.openxmlformats.org/drawingml/2006/table">
            <a:tbl>
              <a:tblPr/>
              <a:tblGrid>
                <a:gridCol w="2644062">
                  <a:extLst>
                    <a:ext uri="{9D8B030D-6E8A-4147-A177-3AD203B41FA5}">
                      <a16:colId xmlns:a16="http://schemas.microsoft.com/office/drawing/2014/main" val="4126555293"/>
                    </a:ext>
                  </a:extLst>
                </a:gridCol>
                <a:gridCol w="1724388">
                  <a:extLst>
                    <a:ext uri="{9D8B030D-6E8A-4147-A177-3AD203B41FA5}">
                      <a16:colId xmlns:a16="http://schemas.microsoft.com/office/drawing/2014/main" val="1172218808"/>
                    </a:ext>
                  </a:extLst>
                </a:gridCol>
                <a:gridCol w="1954307">
                  <a:extLst>
                    <a:ext uri="{9D8B030D-6E8A-4147-A177-3AD203B41FA5}">
                      <a16:colId xmlns:a16="http://schemas.microsoft.com/office/drawing/2014/main" val="171986635"/>
                    </a:ext>
                  </a:extLst>
                </a:gridCol>
                <a:gridCol w="1820187">
                  <a:extLst>
                    <a:ext uri="{9D8B030D-6E8A-4147-A177-3AD203B41FA5}">
                      <a16:colId xmlns:a16="http://schemas.microsoft.com/office/drawing/2014/main" val="852184509"/>
                    </a:ext>
                  </a:extLst>
                </a:gridCol>
                <a:gridCol w="1436990">
                  <a:extLst>
                    <a:ext uri="{9D8B030D-6E8A-4147-A177-3AD203B41FA5}">
                      <a16:colId xmlns:a16="http://schemas.microsoft.com/office/drawing/2014/main" val="1487688813"/>
                    </a:ext>
                  </a:extLst>
                </a:gridCol>
              </a:tblGrid>
              <a:tr h="21547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 for all calculations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 Actuals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030403"/>
                  </a:ext>
                </a:extLst>
              </a:tr>
              <a:tr h="21547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Spring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Autumn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Full Year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065992"/>
                  </a:ext>
                </a:extLst>
              </a:tr>
              <a:tr h="21547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Course Fee Income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3,653,556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5,978,659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4,434,242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14,066,457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244709"/>
                  </a:ext>
                </a:extLst>
              </a:tr>
              <a:tr h="215479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1238018"/>
                  </a:ext>
                </a:extLst>
              </a:tr>
              <a:tr h="21547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Assumptions applied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233804"/>
                  </a:ext>
                </a:extLst>
              </a:tr>
              <a:tr h="21547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Business Impact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Spring (Jan -Apr)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Summer (May - Jul)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Autumn (Aug - Dec)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Full Year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1719763"/>
                  </a:ext>
                </a:extLst>
              </a:tr>
              <a:tr h="222909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922381"/>
                  </a:ext>
                </a:extLst>
              </a:tr>
              <a:tr h="215479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072855"/>
                  </a:ext>
                </a:extLst>
              </a:tr>
              <a:tr h="21547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Schools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9826117"/>
                  </a:ext>
                </a:extLst>
              </a:tr>
              <a:tr h="22290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805220"/>
                  </a:ext>
                </a:extLst>
              </a:tr>
              <a:tr h="215479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8852260"/>
                  </a:ext>
                </a:extLst>
              </a:tr>
              <a:tr h="21547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Schools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657142"/>
                  </a:ext>
                </a:extLst>
              </a:tr>
              <a:tr h="21547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2155283"/>
                  </a:ext>
                </a:extLst>
              </a:tr>
              <a:tr h="22290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358080"/>
                  </a:ext>
                </a:extLst>
              </a:tr>
              <a:tr h="215479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9729358"/>
                  </a:ext>
                </a:extLst>
              </a:tr>
              <a:tr h="21547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Course fee Income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Spring (Jan -Apr)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Summer (May - Jul)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Autumn (Aug - Dec)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Full Year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595929"/>
                  </a:ext>
                </a:extLst>
              </a:tr>
              <a:tr h="215479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3,653,556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5,978,659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4,434,242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14,066,457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4719305"/>
                  </a:ext>
                </a:extLst>
              </a:tr>
              <a:tr h="215479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1,723,712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1,723,712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858742"/>
                  </a:ext>
                </a:extLst>
              </a:tr>
              <a:tr h="215479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742,626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4,330,722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4,228,105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9,301,453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114058"/>
                  </a:ext>
                </a:extLst>
              </a:tr>
              <a:tr h="215479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3,788,645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6,267,498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4,480,956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14,537,099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1111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5728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8BCB8-DE98-4957-A4E2-E83E6C581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Total income assumptions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FECB9A7-1DF8-4033-BC3D-98B7BA4EB4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5274001"/>
              </p:ext>
            </p:extLst>
          </p:nvPr>
        </p:nvGraphicFramePr>
        <p:xfrm>
          <a:off x="1127051" y="1690688"/>
          <a:ext cx="9165265" cy="4125317"/>
        </p:xfrm>
        <a:graphic>
          <a:graphicData uri="http://schemas.openxmlformats.org/drawingml/2006/table">
            <a:tbl>
              <a:tblPr/>
              <a:tblGrid>
                <a:gridCol w="2529613">
                  <a:extLst>
                    <a:ext uri="{9D8B030D-6E8A-4147-A177-3AD203B41FA5}">
                      <a16:colId xmlns:a16="http://schemas.microsoft.com/office/drawing/2014/main" val="2035627452"/>
                    </a:ext>
                  </a:extLst>
                </a:gridCol>
                <a:gridCol w="1649748">
                  <a:extLst>
                    <a:ext uri="{9D8B030D-6E8A-4147-A177-3AD203B41FA5}">
                      <a16:colId xmlns:a16="http://schemas.microsoft.com/office/drawing/2014/main" val="707655641"/>
                    </a:ext>
                  </a:extLst>
                </a:gridCol>
                <a:gridCol w="1869715">
                  <a:extLst>
                    <a:ext uri="{9D8B030D-6E8A-4147-A177-3AD203B41FA5}">
                      <a16:colId xmlns:a16="http://schemas.microsoft.com/office/drawing/2014/main" val="2910581400"/>
                    </a:ext>
                  </a:extLst>
                </a:gridCol>
                <a:gridCol w="1741400">
                  <a:extLst>
                    <a:ext uri="{9D8B030D-6E8A-4147-A177-3AD203B41FA5}">
                      <a16:colId xmlns:a16="http://schemas.microsoft.com/office/drawing/2014/main" val="4250787596"/>
                    </a:ext>
                  </a:extLst>
                </a:gridCol>
                <a:gridCol w="1374789">
                  <a:extLst>
                    <a:ext uri="{9D8B030D-6E8A-4147-A177-3AD203B41FA5}">
                      <a16:colId xmlns:a16="http://schemas.microsoft.com/office/drawing/2014/main" val="2019066854"/>
                    </a:ext>
                  </a:extLst>
                </a:gridCol>
              </a:tblGrid>
              <a:tr h="41111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Income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705901"/>
                  </a:ext>
                </a:extLst>
              </a:tr>
              <a:tr h="41111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Course Fee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14,066,458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1,303,858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9,301,453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14,537,099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431731"/>
                  </a:ext>
                </a:extLst>
              </a:tr>
              <a:tr h="41111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321,386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28,253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227,709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337,867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712854"/>
                  </a:ext>
                </a:extLst>
              </a:tr>
              <a:tr h="41111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Rental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576,885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75,579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456,233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617,099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567109"/>
                  </a:ext>
                </a:extLst>
              </a:tr>
              <a:tr h="41111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Restricted Income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542,756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299,241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577,858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772,291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259144"/>
                  </a:ext>
                </a:extLst>
              </a:tr>
              <a:tr h="41111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78,802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25,856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46,280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83,376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811420"/>
                  </a:ext>
                </a:extLst>
              </a:tr>
              <a:tr h="41111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394,822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300,678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429,014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425,641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271470"/>
                  </a:ext>
                </a:extLst>
              </a:tr>
              <a:tr h="41111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694,681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392,708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329,633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456,871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168270"/>
                  </a:ext>
                </a:extLst>
              </a:tr>
              <a:tr h="41111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Alternative Uses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617,455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1,592,662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1,822,309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358904"/>
                  </a:ext>
                </a:extLst>
              </a:tr>
              <a:tr h="42529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Income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16,675,789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3,043,628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12,960,841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19,052,553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762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149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A9384-386D-4404-84B1-CAAFE0E42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Cash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A778A-D6AF-49ED-B6A2-0CB3B80D0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Opening cash Jan 2020 :		£3.0M</a:t>
            </a:r>
          </a:p>
          <a:p>
            <a:r>
              <a:rPr lang="en-GB" dirty="0"/>
              <a:t>Opening debt Jan 2020:			£700k (old loan)</a:t>
            </a:r>
          </a:p>
          <a:p>
            <a:endParaRPr lang="en-GB" dirty="0"/>
          </a:p>
          <a:p>
            <a:r>
              <a:rPr lang="en-GB" dirty="0"/>
              <a:t>New Debt during 2020:</a:t>
            </a:r>
          </a:p>
          <a:p>
            <a:r>
              <a:rPr lang="en-GB" dirty="0"/>
              <a:t>Fund capital works (Feb 2020)	:	£2.2M (also repays existing loan)</a:t>
            </a:r>
          </a:p>
          <a:p>
            <a:r>
              <a:rPr lang="en-GB" dirty="0"/>
              <a:t>CBILS:					£2.5M</a:t>
            </a:r>
          </a:p>
          <a:p>
            <a:r>
              <a:rPr lang="en-GB" dirty="0"/>
              <a:t>Self help (sell investments)		£1.5M</a:t>
            </a:r>
          </a:p>
          <a:p>
            <a:r>
              <a:rPr lang="en-GB" dirty="0"/>
              <a:t>Overdraft facility:				£1.0M</a:t>
            </a:r>
          </a:p>
        </p:txBody>
      </p:sp>
    </p:spTree>
    <p:extLst>
      <p:ext uri="{BB962C8B-B14F-4D97-AF65-F5344CB8AC3E}">
        <p14:creationId xmlns:p14="http://schemas.microsoft.com/office/powerpoint/2010/main" val="2533434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55ADB-C40F-4324-92BF-28FE17DAA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Cash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CAA6E-D621-4E7B-A9AC-C1B7A9520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Cash balance end Dec 2021:			£779k overdrawn</a:t>
            </a:r>
          </a:p>
          <a:p>
            <a:endParaRPr lang="en-GB" dirty="0"/>
          </a:p>
          <a:p>
            <a:r>
              <a:rPr lang="en-GB" dirty="0"/>
              <a:t>Exceed £1.0M overdraft limit:			March 2021</a:t>
            </a:r>
          </a:p>
          <a:p>
            <a:r>
              <a:rPr lang="en-GB" dirty="0"/>
              <a:t>.							Jan &amp; Feb 2022</a:t>
            </a:r>
          </a:p>
          <a:p>
            <a:endParaRPr lang="en-GB" dirty="0"/>
          </a:p>
          <a:p>
            <a:r>
              <a:rPr lang="en-GB" dirty="0"/>
              <a:t>By the end of 2021, FSC will be £9.3M worse off in cash terms</a:t>
            </a:r>
          </a:p>
        </p:txBody>
      </p:sp>
    </p:spTree>
    <p:extLst>
      <p:ext uri="{BB962C8B-B14F-4D97-AF65-F5344CB8AC3E}">
        <p14:creationId xmlns:p14="http://schemas.microsoft.com/office/powerpoint/2010/main" val="3936628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3B112-6B53-4F00-8FA7-EC85D11FA0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582010"/>
            <a:ext cx="9144000" cy="1623240"/>
          </a:xfrm>
        </p:spPr>
        <p:txBody>
          <a:bodyPr>
            <a:normAutofit/>
          </a:bodyPr>
          <a:lstStyle/>
          <a:p>
            <a:r>
              <a:rPr lang="en-GB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877423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2950055"/>
            <a:ext cx="9144000" cy="1623240"/>
          </a:xfrm>
        </p:spPr>
        <p:txBody>
          <a:bodyPr>
            <a:normAutofit/>
          </a:bodyPr>
          <a:lstStyle/>
          <a:p>
            <a:r>
              <a:rPr lang="en-US"/>
              <a:t>2020 to 2025 Strategy</a:t>
            </a:r>
            <a:endParaRPr lang="en-US" sz="36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A2AA1F"/>
                </a:solidFill>
              </a:rPr>
              <a:t>FSC Values: </a:t>
            </a:r>
            <a:r>
              <a:rPr lang="en-GB">
                <a:solidFill>
                  <a:srgbClr val="007477"/>
                </a:solidFill>
              </a:rPr>
              <a:t>delivering first hand experiences, providing opportunities for everyone, sustainability for the future, a caring attitude                                                     </a:t>
            </a:r>
            <a:r>
              <a:rPr lang="en-GB">
                <a:solidFill>
                  <a:srgbClr val="A2AA1F"/>
                </a:solidFill>
              </a:rPr>
              <a:t>www.field-studies-council.org</a:t>
            </a:r>
            <a:endParaRPr lang="en-US">
              <a:solidFill>
                <a:srgbClr val="A2AA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13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7F814-D043-4563-B290-7CC01EFAE2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653" y="3783647"/>
            <a:ext cx="11330694" cy="1623240"/>
          </a:xfrm>
        </p:spPr>
        <p:txBody>
          <a:bodyPr>
            <a:noAutofit/>
          </a:bodyPr>
          <a:lstStyle/>
          <a:p>
            <a:pPr algn="l"/>
            <a:r>
              <a:rPr lang="en-GB" sz="3200"/>
              <a:t>This strategy aims to guide the FSC not only to a place of safety but to position the FSC, at this time of ‘climate crisis’, as a voice to be valued by many not just by a few.</a:t>
            </a:r>
          </a:p>
        </p:txBody>
      </p:sp>
    </p:spTree>
    <p:extLst>
      <p:ext uri="{BB962C8B-B14F-4D97-AF65-F5344CB8AC3E}">
        <p14:creationId xmlns:p14="http://schemas.microsoft.com/office/powerpoint/2010/main" val="26690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B091BDE-889A-4479-9D24-EB644F1D2E4C}"/>
              </a:ext>
            </a:extLst>
          </p:cNvPr>
          <p:cNvSpPr txBox="1"/>
          <p:nvPr/>
        </p:nvSpPr>
        <p:spPr>
          <a:xfrm>
            <a:off x="1137559" y="3583075"/>
            <a:ext cx="9757611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“Inspiring everyone to be curious, knowledgeable, passionate and caring about the environment by getting people outdoors, providing high quality learning, advocating sustainability whilst encouraging wellbeing”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3F93EB-2917-4B5F-B0D1-27F3341FCDAB}"/>
              </a:ext>
            </a:extLst>
          </p:cNvPr>
          <p:cNvSpPr txBox="1"/>
          <p:nvPr/>
        </p:nvSpPr>
        <p:spPr>
          <a:xfrm>
            <a:off x="8001000" y="5922177"/>
            <a:ext cx="39704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VISION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ADA032-55AD-4854-ADD8-E4558F618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70" y="104825"/>
            <a:ext cx="11972748" cy="347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45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CC7E2-9AAB-47BA-8E76-D60FB7BE2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>
                <a:solidFill>
                  <a:srgbClr val="A2AA1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Values</a:t>
            </a:r>
            <a:endParaRPr lang="en-GB" sz="9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35C38-0EEF-4251-81C9-4192EB949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>
                <a:latin typeface="Calibri-Bold"/>
              </a:rPr>
              <a:t>Delivering </a:t>
            </a:r>
            <a:r>
              <a:rPr lang="en-GB" b="1">
                <a:solidFill>
                  <a:srgbClr val="FF0000"/>
                </a:solidFill>
                <a:latin typeface="Calibri-Bold"/>
              </a:rPr>
              <a:t>first- hand experiences</a:t>
            </a:r>
            <a:r>
              <a:rPr lang="en-GB">
                <a:latin typeface="Calibri" panose="020F0502020204030204" pitchFamily="34" charset="0"/>
              </a:rPr>
              <a:t>. FSC uses the environment to inspire. Taking in its sights,</a:t>
            </a:r>
          </a:p>
          <a:p>
            <a:pPr marL="0" indent="0">
              <a:buNone/>
            </a:pPr>
            <a:r>
              <a:rPr lang="en-GB">
                <a:latin typeface="Calibri" panose="020F0502020204030204" pitchFamily="34" charset="0"/>
              </a:rPr>
              <a:t>sounds and smells has the ability to motivate, deepen knowledge and broaden horizons.</a:t>
            </a:r>
          </a:p>
          <a:p>
            <a:pPr marL="0" indent="0">
              <a:buNone/>
            </a:pPr>
            <a:r>
              <a:rPr lang="en-GB" b="1">
                <a:latin typeface="Calibri-Bold"/>
              </a:rPr>
              <a:t>Providing </a:t>
            </a:r>
            <a:r>
              <a:rPr lang="en-GB" b="1">
                <a:solidFill>
                  <a:srgbClr val="FF0000"/>
                </a:solidFill>
                <a:latin typeface="Calibri-Bold"/>
              </a:rPr>
              <a:t>opportunities for everyone</a:t>
            </a:r>
            <a:r>
              <a:rPr lang="en-GB">
                <a:latin typeface="Calibri" panose="020F0502020204030204" pitchFamily="34" charset="0"/>
              </a:rPr>
              <a:t>. FSC strives to provide opportunities for everyone</a:t>
            </a:r>
          </a:p>
          <a:p>
            <a:pPr marL="0" indent="0">
              <a:buNone/>
            </a:pPr>
            <a:r>
              <a:rPr lang="en-GB">
                <a:latin typeface="Calibri" panose="020F0502020204030204" pitchFamily="34" charset="0"/>
              </a:rPr>
              <a:t>regardless of age, ability or background. Some of our proudest moments have arrived when</a:t>
            </a:r>
          </a:p>
          <a:p>
            <a:pPr marL="0" indent="0">
              <a:buNone/>
            </a:pPr>
            <a:r>
              <a:rPr lang="en-GB">
                <a:latin typeface="Calibri" panose="020F0502020204030204" pitchFamily="34" charset="0"/>
              </a:rPr>
              <a:t>trying to help those that would not otherwise benefit from an FSC experience.</a:t>
            </a:r>
          </a:p>
          <a:p>
            <a:pPr marL="0" indent="0">
              <a:buNone/>
            </a:pPr>
            <a:r>
              <a:rPr lang="en-GB" b="1">
                <a:solidFill>
                  <a:srgbClr val="FF0000"/>
                </a:solidFill>
                <a:latin typeface="Calibri-Bold"/>
              </a:rPr>
              <a:t>Sustainability for the future</a:t>
            </a:r>
            <a:r>
              <a:rPr lang="en-GB" b="1">
                <a:latin typeface="Calibri-Bold"/>
              </a:rPr>
              <a:t>. </a:t>
            </a:r>
            <a:r>
              <a:rPr lang="en-GB">
                <a:latin typeface="Calibri" panose="020F0502020204030204" pitchFamily="34" charset="0"/>
              </a:rPr>
              <a:t>A commitment to the environment is at the heart of everything</a:t>
            </a:r>
          </a:p>
          <a:p>
            <a:pPr marL="0" indent="0">
              <a:buNone/>
            </a:pPr>
            <a:r>
              <a:rPr lang="en-GB">
                <a:latin typeface="Calibri" panose="020F0502020204030204" pitchFamily="34" charset="0"/>
              </a:rPr>
              <a:t>FSC does: how we run the charity, what people learn on our courses and through our</a:t>
            </a:r>
          </a:p>
          <a:p>
            <a:pPr marL="0" indent="0">
              <a:buNone/>
            </a:pPr>
            <a:r>
              <a:rPr lang="en-GB">
                <a:latin typeface="Calibri" panose="020F0502020204030204" pitchFamily="34" charset="0"/>
              </a:rPr>
              <a:t>publications.</a:t>
            </a:r>
          </a:p>
          <a:p>
            <a:pPr marL="0" indent="0">
              <a:buNone/>
            </a:pPr>
            <a:r>
              <a:rPr lang="en-GB" b="1">
                <a:latin typeface="Calibri-Bold"/>
              </a:rPr>
              <a:t>A </a:t>
            </a:r>
            <a:r>
              <a:rPr lang="en-GB" b="1">
                <a:solidFill>
                  <a:srgbClr val="FF0000"/>
                </a:solidFill>
                <a:latin typeface="Calibri-Bold"/>
              </a:rPr>
              <a:t>caring attitude</a:t>
            </a:r>
            <a:r>
              <a:rPr lang="en-GB" b="1">
                <a:latin typeface="Calibri-Bold"/>
              </a:rPr>
              <a:t>. </a:t>
            </a:r>
            <a:r>
              <a:rPr lang="en-GB">
                <a:latin typeface="Calibri" panose="020F0502020204030204" pitchFamily="34" charset="0"/>
              </a:rPr>
              <a:t>From the way we treat our customers, our staff, the environments we</a:t>
            </a:r>
          </a:p>
          <a:p>
            <a:pPr marL="0" indent="0">
              <a:buNone/>
            </a:pPr>
            <a:r>
              <a:rPr lang="en-GB">
                <a:latin typeface="Calibri" panose="020F0502020204030204" pitchFamily="34" charset="0"/>
              </a:rPr>
              <a:t>work in and the feel of our locations, FSC demonstrates a personal approach with great care</a:t>
            </a:r>
          </a:p>
          <a:p>
            <a:pPr marL="0" indent="0">
              <a:buNone/>
            </a:pPr>
            <a:r>
              <a:rPr lang="en-GB">
                <a:latin typeface="Calibri" panose="020F0502020204030204" pitchFamily="34" charset="0"/>
              </a:rPr>
              <a:t>taken in everything we do.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F01AF6-68A1-48D7-AE8E-ACCA0C9953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5128" y="3884231"/>
            <a:ext cx="9144000" cy="1623240"/>
          </a:xfrm>
        </p:spPr>
        <p:txBody>
          <a:bodyPr>
            <a:normAutofit fontScale="90000"/>
          </a:bodyPr>
          <a:lstStyle/>
          <a:p>
            <a:r>
              <a:rPr lang="en-GB" sz="5400">
                <a:latin typeface="Calibri" panose="020F0502020204030204" pitchFamily="34" charset="0"/>
              </a:rPr>
              <a:t>‘creating outstanding opportunities that inspire everyone to engage</a:t>
            </a:r>
            <a:br>
              <a:rPr lang="en-GB" sz="5400">
                <a:latin typeface="Calibri" panose="020F0502020204030204" pitchFamily="34" charset="0"/>
              </a:rPr>
            </a:br>
            <a:r>
              <a:rPr lang="en-GB" sz="5400">
                <a:latin typeface="Calibri" panose="020F0502020204030204" pitchFamily="34" charset="0"/>
              </a:rPr>
              <a:t>with and care for the environment’</a:t>
            </a:r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1A9A63-C35B-47EA-8BC0-B9EF7976D022}"/>
              </a:ext>
            </a:extLst>
          </p:cNvPr>
          <p:cNvSpPr txBox="1"/>
          <p:nvPr/>
        </p:nvSpPr>
        <p:spPr>
          <a:xfrm>
            <a:off x="3396132" y="153383"/>
            <a:ext cx="516199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500">
                <a:solidFill>
                  <a:srgbClr val="A2AA1F"/>
                </a:solidFill>
                <a:latin typeface="Calibri" panose="020F0502020204030204" pitchFamily="34" charset="0"/>
                <a:ea typeface="Verdana" panose="020B0604030504040204" pitchFamily="34" charset="0"/>
              </a:rPr>
              <a:t>Mission </a:t>
            </a:r>
            <a:endParaRPr lang="en-GB" sz="4800"/>
          </a:p>
        </p:txBody>
      </p:sp>
    </p:spTree>
    <p:extLst>
      <p:ext uri="{BB962C8B-B14F-4D97-AF65-F5344CB8AC3E}">
        <p14:creationId xmlns:p14="http://schemas.microsoft.com/office/powerpoint/2010/main" val="8573186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A353C47-62C9-42B9-AA1A-65C715F36522}"/>
              </a:ext>
            </a:extLst>
          </p:cNvPr>
          <p:cNvGraphicFramePr/>
          <p:nvPr/>
        </p:nvGraphicFramePr>
        <p:xfrm>
          <a:off x="-1434646" y="-92015"/>
          <a:ext cx="9980548" cy="703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D0FE7DF-9BFB-4872-BEE6-6117FC209417}"/>
              </a:ext>
            </a:extLst>
          </p:cNvPr>
          <p:cNvSpPr txBox="1"/>
          <p:nvPr/>
        </p:nvSpPr>
        <p:spPr>
          <a:xfrm>
            <a:off x="8113088" y="666062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4800" b="1">
                <a:solidFill>
                  <a:srgbClr val="C00000"/>
                </a:solidFill>
              </a:rPr>
              <a:t>Concept</a:t>
            </a:r>
            <a:endParaRPr kumimoji="0" lang="en-GB" sz="48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6CB86F-182B-4FD4-846B-4EB3D6D72401}"/>
              </a:ext>
            </a:extLst>
          </p:cNvPr>
          <p:cNvSpPr txBox="1"/>
          <p:nvPr/>
        </p:nvSpPr>
        <p:spPr>
          <a:xfrm>
            <a:off x="6850107" y="2255136"/>
            <a:ext cx="526983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</a:t>
            </a:r>
            <a:r>
              <a:rPr lang="en-GB" sz="3200" dirty="0">
                <a:latin typeface="Calibri" panose="020F0502020204030204" pitchFamily="34" charset="0"/>
              </a:rPr>
              <a:t>creating outstanding opportunities that inspire everyone to engage</a:t>
            </a:r>
            <a:br>
              <a:rPr lang="en-GB" sz="3200" dirty="0">
                <a:latin typeface="Calibri" panose="020F0502020204030204" pitchFamily="34" charset="0"/>
              </a:rPr>
            </a:br>
            <a:r>
              <a:rPr lang="en-GB" sz="3200" dirty="0">
                <a:latin typeface="Calibri" panose="020F0502020204030204" pitchFamily="34" charset="0"/>
              </a:rPr>
              <a:t>with and care for the environment</a:t>
            </a: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close up of a coral&#10;&#10;Description automatically generated">
            <a:extLst>
              <a:ext uri="{FF2B5EF4-FFF2-40B4-BE49-F238E27FC236}">
                <a16:creationId xmlns:a16="http://schemas.microsoft.com/office/drawing/2014/main" id="{7D014FED-306D-4175-819F-923AF8CA5A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548314" y="947160"/>
            <a:ext cx="8825889" cy="49636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DA5EEB-40B3-42D0-B8CB-F379C7FC98C9}"/>
              </a:ext>
            </a:extLst>
          </p:cNvPr>
          <p:cNvSpPr txBox="1"/>
          <p:nvPr/>
        </p:nvSpPr>
        <p:spPr>
          <a:xfrm>
            <a:off x="0" y="6857390"/>
            <a:ext cx="121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8" tooltip="https://www.lucisphilippines.press/2020/03/mayor-teodoro-4-out-of-8-contacts-of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9" tooltip="https://creativecommons.org/licenses/by/3.0/"/>
              </a:rPr>
              <a:t>CC BY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35700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9D8AFB-3B31-47FE-A284-0A8B8480B18E}"/>
              </a:ext>
            </a:extLst>
          </p:cNvPr>
          <p:cNvSpPr/>
          <p:nvPr/>
        </p:nvSpPr>
        <p:spPr>
          <a:xfrm rot="16200000">
            <a:off x="5169763" y="734923"/>
            <a:ext cx="1435611" cy="9036605"/>
          </a:xfrm>
          <a:prstGeom prst="rect">
            <a:avLst/>
          </a:prstGeom>
          <a:solidFill>
            <a:srgbClr val="FF0000">
              <a:alpha val="44000"/>
            </a:srgb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CD0055-1E57-485A-A34A-7E0D2AA3D303}"/>
              </a:ext>
            </a:extLst>
          </p:cNvPr>
          <p:cNvSpPr/>
          <p:nvPr/>
        </p:nvSpPr>
        <p:spPr>
          <a:xfrm rot="16200000">
            <a:off x="5127313" y="-1380607"/>
            <a:ext cx="1520514" cy="9036606"/>
          </a:xfrm>
          <a:prstGeom prst="rect">
            <a:avLst/>
          </a:prstGeom>
          <a:solidFill>
            <a:schemeClr val="accent1">
              <a:alpha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C61C3C2-BAE7-41DB-8AC5-B2B49B474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1325563"/>
          </a:xfrm>
        </p:spPr>
        <p:txBody>
          <a:bodyPr/>
          <a:lstStyle/>
          <a:p>
            <a:pPr algn="ctr"/>
            <a:r>
              <a:rPr lang="en-GB"/>
              <a:t>COVID IMPACT – TIME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E7895B4F-0CFC-4EFC-9E9E-2280F1B1BA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309626"/>
              </p:ext>
            </p:extLst>
          </p:nvPr>
        </p:nvGraphicFramePr>
        <p:xfrm>
          <a:off x="1369264" y="1455701"/>
          <a:ext cx="903661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854">
                  <a:extLst>
                    <a:ext uri="{9D8B030D-6E8A-4147-A177-3AD203B41FA5}">
                      <a16:colId xmlns:a16="http://schemas.microsoft.com/office/drawing/2014/main" val="536957121"/>
                    </a:ext>
                  </a:extLst>
                </a:gridCol>
                <a:gridCol w="369854">
                  <a:extLst>
                    <a:ext uri="{9D8B030D-6E8A-4147-A177-3AD203B41FA5}">
                      <a16:colId xmlns:a16="http://schemas.microsoft.com/office/drawing/2014/main" val="2581599816"/>
                    </a:ext>
                  </a:extLst>
                </a:gridCol>
                <a:gridCol w="369854">
                  <a:extLst>
                    <a:ext uri="{9D8B030D-6E8A-4147-A177-3AD203B41FA5}">
                      <a16:colId xmlns:a16="http://schemas.microsoft.com/office/drawing/2014/main" val="3286035307"/>
                    </a:ext>
                  </a:extLst>
                </a:gridCol>
                <a:gridCol w="369854">
                  <a:extLst>
                    <a:ext uri="{9D8B030D-6E8A-4147-A177-3AD203B41FA5}">
                      <a16:colId xmlns:a16="http://schemas.microsoft.com/office/drawing/2014/main" val="3543956732"/>
                    </a:ext>
                  </a:extLst>
                </a:gridCol>
                <a:gridCol w="369854">
                  <a:extLst>
                    <a:ext uri="{9D8B030D-6E8A-4147-A177-3AD203B41FA5}">
                      <a16:colId xmlns:a16="http://schemas.microsoft.com/office/drawing/2014/main" val="4164944256"/>
                    </a:ext>
                  </a:extLst>
                </a:gridCol>
                <a:gridCol w="369854">
                  <a:extLst>
                    <a:ext uri="{9D8B030D-6E8A-4147-A177-3AD203B41FA5}">
                      <a16:colId xmlns:a16="http://schemas.microsoft.com/office/drawing/2014/main" val="2517587368"/>
                    </a:ext>
                  </a:extLst>
                </a:gridCol>
                <a:gridCol w="369854">
                  <a:extLst>
                    <a:ext uri="{9D8B030D-6E8A-4147-A177-3AD203B41FA5}">
                      <a16:colId xmlns:a16="http://schemas.microsoft.com/office/drawing/2014/main" val="3382615422"/>
                    </a:ext>
                  </a:extLst>
                </a:gridCol>
                <a:gridCol w="369854">
                  <a:extLst>
                    <a:ext uri="{9D8B030D-6E8A-4147-A177-3AD203B41FA5}">
                      <a16:colId xmlns:a16="http://schemas.microsoft.com/office/drawing/2014/main" val="116537701"/>
                    </a:ext>
                  </a:extLst>
                </a:gridCol>
                <a:gridCol w="369854">
                  <a:extLst>
                    <a:ext uri="{9D8B030D-6E8A-4147-A177-3AD203B41FA5}">
                      <a16:colId xmlns:a16="http://schemas.microsoft.com/office/drawing/2014/main" val="3970058120"/>
                    </a:ext>
                  </a:extLst>
                </a:gridCol>
                <a:gridCol w="369854">
                  <a:extLst>
                    <a:ext uri="{9D8B030D-6E8A-4147-A177-3AD203B41FA5}">
                      <a16:colId xmlns:a16="http://schemas.microsoft.com/office/drawing/2014/main" val="2362623539"/>
                    </a:ext>
                  </a:extLst>
                </a:gridCol>
                <a:gridCol w="369854">
                  <a:extLst>
                    <a:ext uri="{9D8B030D-6E8A-4147-A177-3AD203B41FA5}">
                      <a16:colId xmlns:a16="http://schemas.microsoft.com/office/drawing/2014/main" val="949108479"/>
                    </a:ext>
                  </a:extLst>
                </a:gridCol>
                <a:gridCol w="369854">
                  <a:extLst>
                    <a:ext uri="{9D8B030D-6E8A-4147-A177-3AD203B41FA5}">
                      <a16:colId xmlns:a16="http://schemas.microsoft.com/office/drawing/2014/main" val="2820773593"/>
                    </a:ext>
                  </a:extLst>
                </a:gridCol>
                <a:gridCol w="369854">
                  <a:extLst>
                    <a:ext uri="{9D8B030D-6E8A-4147-A177-3AD203B41FA5}">
                      <a16:colId xmlns:a16="http://schemas.microsoft.com/office/drawing/2014/main" val="4200253552"/>
                    </a:ext>
                  </a:extLst>
                </a:gridCol>
                <a:gridCol w="369854">
                  <a:extLst>
                    <a:ext uri="{9D8B030D-6E8A-4147-A177-3AD203B41FA5}">
                      <a16:colId xmlns:a16="http://schemas.microsoft.com/office/drawing/2014/main" val="102958751"/>
                    </a:ext>
                  </a:extLst>
                </a:gridCol>
                <a:gridCol w="369854">
                  <a:extLst>
                    <a:ext uri="{9D8B030D-6E8A-4147-A177-3AD203B41FA5}">
                      <a16:colId xmlns:a16="http://schemas.microsoft.com/office/drawing/2014/main" val="2225022297"/>
                    </a:ext>
                  </a:extLst>
                </a:gridCol>
                <a:gridCol w="369854">
                  <a:extLst>
                    <a:ext uri="{9D8B030D-6E8A-4147-A177-3AD203B41FA5}">
                      <a16:colId xmlns:a16="http://schemas.microsoft.com/office/drawing/2014/main" val="292556510"/>
                    </a:ext>
                  </a:extLst>
                </a:gridCol>
                <a:gridCol w="369854">
                  <a:extLst>
                    <a:ext uri="{9D8B030D-6E8A-4147-A177-3AD203B41FA5}">
                      <a16:colId xmlns:a16="http://schemas.microsoft.com/office/drawing/2014/main" val="2495853680"/>
                    </a:ext>
                  </a:extLst>
                </a:gridCol>
                <a:gridCol w="369854">
                  <a:extLst>
                    <a:ext uri="{9D8B030D-6E8A-4147-A177-3AD203B41FA5}">
                      <a16:colId xmlns:a16="http://schemas.microsoft.com/office/drawing/2014/main" val="2619677195"/>
                    </a:ext>
                  </a:extLst>
                </a:gridCol>
                <a:gridCol w="369854">
                  <a:extLst>
                    <a:ext uri="{9D8B030D-6E8A-4147-A177-3AD203B41FA5}">
                      <a16:colId xmlns:a16="http://schemas.microsoft.com/office/drawing/2014/main" val="318460859"/>
                    </a:ext>
                  </a:extLst>
                </a:gridCol>
                <a:gridCol w="445758">
                  <a:extLst>
                    <a:ext uri="{9D8B030D-6E8A-4147-A177-3AD203B41FA5}">
                      <a16:colId xmlns:a16="http://schemas.microsoft.com/office/drawing/2014/main" val="3357960348"/>
                    </a:ext>
                  </a:extLst>
                </a:gridCol>
                <a:gridCol w="356616">
                  <a:extLst>
                    <a:ext uri="{9D8B030D-6E8A-4147-A177-3AD203B41FA5}">
                      <a16:colId xmlns:a16="http://schemas.microsoft.com/office/drawing/2014/main" val="3030988612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866732052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val="1862072746"/>
                    </a:ext>
                  </a:extLst>
                </a:gridCol>
                <a:gridCol w="420629">
                  <a:extLst>
                    <a:ext uri="{9D8B030D-6E8A-4147-A177-3AD203B41FA5}">
                      <a16:colId xmlns:a16="http://schemas.microsoft.com/office/drawing/2014/main" val="17719453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07508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CABDEAC-6C1F-42A1-8341-06D6FAED9C31}"/>
              </a:ext>
            </a:extLst>
          </p:cNvPr>
          <p:cNvSpPr txBox="1"/>
          <p:nvPr/>
        </p:nvSpPr>
        <p:spPr>
          <a:xfrm>
            <a:off x="1143000" y="1086369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Apr 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530867-0F3F-4918-B49C-A99446C233DB}"/>
              </a:ext>
            </a:extLst>
          </p:cNvPr>
          <p:cNvSpPr txBox="1"/>
          <p:nvPr/>
        </p:nvSpPr>
        <p:spPr>
          <a:xfrm>
            <a:off x="5178119" y="1086369"/>
            <a:ext cx="806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Apr 21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67AAD5-0635-4AB2-877C-DC600A704511}"/>
              </a:ext>
            </a:extLst>
          </p:cNvPr>
          <p:cNvSpPr txBox="1"/>
          <p:nvPr/>
        </p:nvSpPr>
        <p:spPr>
          <a:xfrm>
            <a:off x="7467600" y="1086369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Oct 21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17F73A-E3B9-4EE9-9810-F477215C3B0D}"/>
              </a:ext>
            </a:extLst>
          </p:cNvPr>
          <p:cNvSpPr txBox="1"/>
          <p:nvPr/>
        </p:nvSpPr>
        <p:spPr>
          <a:xfrm>
            <a:off x="3851537" y="1797095"/>
            <a:ext cx="2133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/>
              <a:t>Pre - Vaccine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4A4382-BEBC-4EA1-95B7-26B938185DC9}"/>
              </a:ext>
            </a:extLst>
          </p:cNvPr>
          <p:cNvSpPr txBox="1"/>
          <p:nvPr/>
        </p:nvSpPr>
        <p:spPr>
          <a:xfrm>
            <a:off x="8155313" y="1825033"/>
            <a:ext cx="2274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/>
              <a:t>Post - Vaccine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8A353BC-62FD-47CA-923F-885135C68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47158">
            <a:off x="5024258" y="1129186"/>
            <a:ext cx="4129039" cy="550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50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7A63B78-4FBC-4B64-97BF-482671E50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GB" sz="4400" b="0" i="0" u="none" strike="noStrike" baseline="0" dirty="0">
                <a:latin typeface="Calibri" panose="020F0502020204030204" pitchFamily="34" charset="0"/>
              </a:rPr>
              <a:t>The purpose of this planning is to ensure that the FSC can safeguard the charity’s assets to be able to operate successfully through the academic year 2021/22 in order to continue to deliver its charitable objectives and remain a going concern in the financial year 2022 and beyond</a:t>
            </a:r>
            <a:r>
              <a:rPr lang="en-GB" sz="3200" b="0" i="0" u="none" strike="noStrike" baseline="0" dirty="0">
                <a:latin typeface="Calibri" panose="020F0502020204030204" pitchFamily="34" charset="0"/>
              </a:rPr>
              <a:t>.</a:t>
            </a:r>
            <a:endParaRPr lang="en-GB" sz="3200" dirty="0"/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944DE55-2244-4C3D-8059-84027C651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 err="1"/>
              <a:t>Covid</a:t>
            </a:r>
            <a:r>
              <a:rPr lang="en-GB" sz="6000" dirty="0"/>
              <a:t> - Action Plan</a:t>
            </a:r>
          </a:p>
        </p:txBody>
      </p:sp>
    </p:spTree>
    <p:extLst>
      <p:ext uri="{BB962C8B-B14F-4D97-AF65-F5344CB8AC3E}">
        <p14:creationId xmlns:p14="http://schemas.microsoft.com/office/powerpoint/2010/main" val="1366327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3B90F2641DA946916147FD0363EBF5" ma:contentTypeVersion="13" ma:contentTypeDescription="Create a new document." ma:contentTypeScope="" ma:versionID="25c61ac34e1278c3405507071ba2e43c">
  <xsd:schema xmlns:xsd="http://www.w3.org/2001/XMLSchema" xmlns:xs="http://www.w3.org/2001/XMLSchema" xmlns:p="http://schemas.microsoft.com/office/2006/metadata/properties" xmlns:ns3="9161b4b9-dfe5-462f-9dca-5e6eeee4747c" xmlns:ns4="d41e15ba-a0cf-49d9-8ee2-364eb5db5d03" targetNamespace="http://schemas.microsoft.com/office/2006/metadata/properties" ma:root="true" ma:fieldsID="f91a1d2ecf150bc062379a671c6384f1" ns3:_="" ns4:_="">
    <xsd:import namespace="9161b4b9-dfe5-462f-9dca-5e6eeee4747c"/>
    <xsd:import namespace="d41e15ba-a0cf-49d9-8ee2-364eb5db5d0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61b4b9-dfe5-462f-9dca-5e6eeee474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1e15ba-a0cf-49d9-8ee2-364eb5db5d0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9290471-6D31-4F70-9327-C3B9F156C9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161b4b9-dfe5-462f-9dca-5e6eeee4747c"/>
    <ds:schemaRef ds:uri="d41e15ba-a0cf-49d9-8ee2-364eb5db5d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9141AF8-7EDB-45D7-A2C3-86BCA26F0B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6472EF8-3334-4332-B7E0-DCD3C4F69EBE}">
  <ds:schemaRefs>
    <ds:schemaRef ds:uri="http://www.w3.org/XML/1998/namespace"/>
    <ds:schemaRef ds:uri="http://schemas.microsoft.com/office/2006/metadata/properties"/>
    <ds:schemaRef ds:uri="9161b4b9-dfe5-462f-9dca-5e6eeee4747c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d41e15ba-a0cf-49d9-8ee2-364eb5db5d03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5592</TotalTime>
  <Words>1237</Words>
  <Application>Microsoft Office PowerPoint</Application>
  <PresentationFormat>Widescreen</PresentationFormat>
  <Paragraphs>270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Calibri-Bold</vt:lpstr>
      <vt:lpstr>Verdana</vt:lpstr>
      <vt:lpstr>Office Theme</vt:lpstr>
      <vt:lpstr>1_Office Theme</vt:lpstr>
      <vt:lpstr>2_Office Theme</vt:lpstr>
      <vt:lpstr>Update and Recap – why, how and when</vt:lpstr>
      <vt:lpstr>2020 to 2025 Strategy</vt:lpstr>
      <vt:lpstr>This strategy aims to guide the FSC not only to a place of safety but to position the FSC, at this time of ‘climate crisis’, as a voice to be valued by many not just by a few.</vt:lpstr>
      <vt:lpstr>PowerPoint Presentation</vt:lpstr>
      <vt:lpstr>Values</vt:lpstr>
      <vt:lpstr>‘creating outstanding opportunities that inspire everyone to engage with and care for the environment’</vt:lpstr>
      <vt:lpstr>PowerPoint Presentation</vt:lpstr>
      <vt:lpstr>COVID IMPACT – TIME</vt:lpstr>
      <vt:lpstr>Covid - Action Plan</vt:lpstr>
      <vt:lpstr>Objectives</vt:lpstr>
      <vt:lpstr>Guiding Principles</vt:lpstr>
      <vt:lpstr>A phased approach to recovery</vt:lpstr>
      <vt:lpstr>Strategic Planning  Team 2</vt:lpstr>
      <vt:lpstr>Critical Planning Events/ Decision Points</vt:lpstr>
      <vt:lpstr>Key assumptions in July plan</vt:lpstr>
      <vt:lpstr>Total income assumptions</vt:lpstr>
      <vt:lpstr>Cash impact</vt:lpstr>
      <vt:lpstr>Cash Impact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Cawthray</dc:creator>
  <cp:lastModifiedBy>Mark Castle</cp:lastModifiedBy>
  <cp:revision>16</cp:revision>
  <cp:lastPrinted>2019-04-16T10:00:13Z</cp:lastPrinted>
  <dcterms:created xsi:type="dcterms:W3CDTF">2019-03-13T15:38:48Z</dcterms:created>
  <dcterms:modified xsi:type="dcterms:W3CDTF">2020-10-13T14:14:03Z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0x010100EB3B90F2641DA946916147FD0363EBF5</vt:lpwstr>
  </property>
</Properties>
</file>